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332" r:id="rId3"/>
    <p:sldId id="327" r:id="rId4"/>
    <p:sldId id="328" r:id="rId5"/>
    <p:sldId id="329" r:id="rId6"/>
    <p:sldId id="330" r:id="rId7"/>
    <p:sldId id="331" r:id="rId8"/>
    <p:sldId id="336" r:id="rId9"/>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7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03"/>
    <p:restoredTop sz="74014"/>
  </p:normalViewPr>
  <p:slideViewPr>
    <p:cSldViewPr>
      <p:cViewPr varScale="1">
        <p:scale>
          <a:sx n="88" d="100"/>
          <a:sy n="88" d="100"/>
        </p:scale>
        <p:origin x="600" y="192"/>
      </p:cViewPr>
      <p:guideLst>
        <p:guide orient="horz" pos="2160"/>
        <p:guide pos="3840"/>
      </p:guideLst>
    </p:cSldViewPr>
  </p:slideViewPr>
  <p:notesTextViewPr>
    <p:cViewPr>
      <p:scale>
        <a:sx n="100" d="100"/>
        <a:sy n="100" d="100"/>
      </p:scale>
      <p:origin x="0" y="0"/>
    </p:cViewPr>
  </p:notesTextViewPr>
  <p:notesViewPr>
    <p:cSldViewPr>
      <p:cViewPr varScale="1">
        <p:scale>
          <a:sx n="107" d="100"/>
          <a:sy n="107" d="100"/>
        </p:scale>
        <p:origin x="2368"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tiff>
</file>

<file path=ppt/media/image5.png>
</file>

<file path=ppt/media/image6.png>
</file>

<file path=ppt/media/image7.tiff>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58EF9E-F90D-3644-932C-1F90C8EF183B}" type="datetimeFigureOut">
              <a:rPr kumimoji="1" lang="ko-KR" altLang="en-US" smtClean="0"/>
              <a:t>2025. 5. 3.</a:t>
            </a:fld>
            <a:endParaRPr kumimoji="1"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ko-KR" altLang="en-US"/>
              <a:t>마스터 텍스트 스타일 편집
둘째 수준
셋째 수준
넷째 수준
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5CD10E-49FF-8C40-B7F3-CA6239B459A9}" type="slidenum">
              <a:rPr kumimoji="1" lang="ko-KR" altLang="en-US" smtClean="0"/>
              <a:t>‹#›</a:t>
            </a:fld>
            <a:endParaRPr kumimoji="1" lang="ko-KR" altLang="en-US"/>
          </a:p>
        </p:txBody>
      </p:sp>
    </p:spTree>
    <p:extLst>
      <p:ext uri="{BB962C8B-B14F-4D97-AF65-F5344CB8AC3E}">
        <p14:creationId xmlns:p14="http://schemas.microsoft.com/office/powerpoint/2010/main" val="2947191243"/>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R" altLang="en-US" dirty="0"/>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1</a:t>
            </a:fld>
            <a:endParaRPr lang="ko-KR" altLang="en-US"/>
          </a:p>
        </p:txBody>
      </p:sp>
    </p:spTree>
    <p:extLst>
      <p:ext uri="{BB962C8B-B14F-4D97-AF65-F5344CB8AC3E}">
        <p14:creationId xmlns:p14="http://schemas.microsoft.com/office/powerpoint/2010/main" val="3088161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228600" indent="-228600">
              <a:buFont typeface="+mj-lt"/>
              <a:buAutoNum type="arabicPeriod"/>
            </a:pPr>
            <a:r>
              <a:rPr kumimoji="1" lang="ko-KR" altLang="en-US" dirty="0"/>
              <a:t>우리는 </a:t>
            </a:r>
            <a:r>
              <a:rPr kumimoji="1" lang="en-US" altLang="ko-KR" dirty="0"/>
              <a:t>3D </a:t>
            </a:r>
            <a:r>
              <a:rPr kumimoji="1" lang="ko-KR" altLang="en-US" dirty="0"/>
              <a:t>물체를 그릴 때 </a:t>
            </a:r>
            <a:r>
              <a:rPr kumimoji="1" lang="en-US" altLang="ko-KR" dirty="0"/>
              <a:t>depth testing</a:t>
            </a:r>
            <a:r>
              <a:rPr kumimoji="1" lang="ko-KR" altLang="en-US" dirty="0"/>
              <a:t>을 사용하고 있습니다</a:t>
            </a:r>
            <a:r>
              <a:rPr kumimoji="1" lang="en-US" altLang="ko-KR" dirty="0"/>
              <a:t>. </a:t>
            </a:r>
            <a:r>
              <a:rPr kumimoji="1" lang="ko-KR" altLang="en-US" dirty="0"/>
              <a:t>카메라에서 볼 때</a:t>
            </a:r>
            <a:r>
              <a:rPr kumimoji="1" lang="en-US" altLang="ko-KR" dirty="0"/>
              <a:t>, </a:t>
            </a:r>
            <a:r>
              <a:rPr kumimoji="1" lang="ko-KR" altLang="en-US" dirty="0"/>
              <a:t>뒤쪽에 위치하는 부분이 앞에 있는 부분으로 가려졌을 때 안보이게 하는 것입니다</a:t>
            </a:r>
            <a:r>
              <a:rPr kumimoji="1" lang="en-US" altLang="ko-KR" dirty="0"/>
              <a:t>. </a:t>
            </a:r>
          </a:p>
          <a:p>
            <a:pPr marL="228600" indent="-228600">
              <a:buFont typeface="+mj-lt"/>
              <a:buAutoNum type="arabicPeriod"/>
            </a:pPr>
            <a:r>
              <a:rPr kumimoji="1" lang="ko-KR" altLang="en-US" dirty="0"/>
              <a:t>먼저 </a:t>
            </a:r>
            <a:r>
              <a:rPr kumimoji="1" lang="en-US" altLang="ko-KR" dirty="0"/>
              <a:t>WebGL </a:t>
            </a:r>
            <a:r>
              <a:rPr kumimoji="1" lang="ko-KR" altLang="en-US" dirty="0"/>
              <a:t>명령어 </a:t>
            </a:r>
            <a:r>
              <a:rPr kumimoji="1" lang="en-US" altLang="ko-KR" dirty="0"/>
              <a:t>gl.enable(gl.DEPTH_TEST)</a:t>
            </a:r>
            <a:r>
              <a:rPr kumimoji="1" lang="ko-KR" altLang="en-US" dirty="0"/>
              <a:t>로 </a:t>
            </a:r>
            <a:r>
              <a:rPr kumimoji="1" lang="en-US" altLang="ko-KR" dirty="0"/>
              <a:t>depth testing</a:t>
            </a:r>
            <a:r>
              <a:rPr kumimoji="1" lang="ko-KR" altLang="en-US" dirty="0"/>
              <a:t>을 활성화 하고</a:t>
            </a:r>
            <a:r>
              <a:rPr kumimoji="1" lang="en-US" altLang="ko-KR" dirty="0"/>
              <a:t>,</a:t>
            </a:r>
          </a:p>
          <a:p>
            <a:pPr marL="228600" indent="-228600">
              <a:buFont typeface="+mj-lt"/>
              <a:buAutoNum type="arabicPeriod"/>
            </a:pPr>
            <a:r>
              <a:rPr kumimoji="1" lang="ko-KR" altLang="en-US" dirty="0"/>
              <a:t>또 </a:t>
            </a:r>
            <a:r>
              <a:rPr kumimoji="1" lang="en-US" altLang="ko-KR" dirty="0"/>
              <a:t>render </a:t>
            </a:r>
            <a:r>
              <a:rPr kumimoji="1" lang="ko-KR" altLang="en-US" dirty="0"/>
              <a:t>함수에서 </a:t>
            </a:r>
            <a:r>
              <a:rPr kumimoji="1" lang="en-US" altLang="ko-KR" dirty="0"/>
              <a:t>clear </a:t>
            </a:r>
            <a:r>
              <a:rPr kumimoji="1" lang="ko-KR" altLang="en-US" dirty="0"/>
              <a:t>할 때마다  </a:t>
            </a:r>
            <a:r>
              <a:rPr kumimoji="1" lang="en-US" altLang="ko-KR" dirty="0"/>
              <a:t>color buffer </a:t>
            </a:r>
            <a:r>
              <a:rPr kumimoji="1" lang="ko-KR" altLang="en-US" dirty="0"/>
              <a:t>뿐만 아니라 </a:t>
            </a:r>
            <a:r>
              <a:rPr kumimoji="1" lang="en-US" altLang="ko-KR" dirty="0"/>
              <a:t>depth buffer</a:t>
            </a:r>
            <a:r>
              <a:rPr kumimoji="1" lang="ko-KR" altLang="en-US" dirty="0"/>
              <a:t>도 함께 </a:t>
            </a:r>
            <a:r>
              <a:rPr kumimoji="1" lang="en-US" altLang="ko-KR" dirty="0"/>
              <a:t>clear</a:t>
            </a:r>
            <a:r>
              <a:rPr kumimoji="1" lang="ko-KR" altLang="en-US" dirty="0"/>
              <a:t>하도록 하고 있습니다</a:t>
            </a:r>
            <a:r>
              <a:rPr kumimoji="1" lang="en-US" altLang="ko-KR" dirty="0"/>
              <a:t>. </a:t>
            </a:r>
          </a:p>
          <a:p>
            <a:pPr marL="228600" indent="-228600">
              <a:buFont typeface="+mj-lt"/>
              <a:buAutoNum type="arabicPeriod"/>
            </a:pPr>
            <a:r>
              <a:rPr kumimoji="1" lang="ko-KR" altLang="en-US" dirty="0"/>
              <a:t>그렇게 해서</a:t>
            </a:r>
            <a:r>
              <a:rPr kumimoji="1" lang="en-US" altLang="ko-KR" dirty="0"/>
              <a:t>, depth testing</a:t>
            </a:r>
            <a:r>
              <a:rPr kumimoji="1" lang="ko-KR" altLang="en-US" dirty="0"/>
              <a:t>을 활성화 했을 때 자연스러운 </a:t>
            </a:r>
            <a:r>
              <a:rPr kumimoji="1" lang="en-US" altLang="ko-KR" dirty="0"/>
              <a:t>3D </a:t>
            </a:r>
            <a:r>
              <a:rPr kumimoji="1" lang="ko-KR" altLang="en-US" dirty="0"/>
              <a:t>물체를 이 비디오 에서처럼 볼 수 있게 됩니다</a:t>
            </a:r>
            <a:r>
              <a:rPr kumimoji="1" lang="en-US" altLang="ko-KR" dirty="0"/>
              <a:t>. </a:t>
            </a:r>
          </a:p>
          <a:p>
            <a:pPr marL="228600" indent="-228600">
              <a:buFont typeface="+mj-lt"/>
              <a:buAutoNum type="arabicPeriod"/>
            </a:pPr>
            <a:r>
              <a:rPr kumimoji="1" lang="ko-KR" altLang="en-US" dirty="0"/>
              <a:t>그러나 </a:t>
            </a:r>
            <a:r>
              <a:rPr kumimoji="1" lang="en-US" altLang="ko-KR" dirty="0"/>
              <a:t>depth testing</a:t>
            </a:r>
            <a:r>
              <a:rPr kumimoji="1" lang="ko-KR" altLang="en-US" dirty="0"/>
              <a:t>을 적용하지 않으면 앞뒤 면들이 구분이 되지 않고 나중에 그린 </a:t>
            </a:r>
            <a:r>
              <a:rPr kumimoji="1" lang="en-US" altLang="ko-KR" dirty="0"/>
              <a:t>primitive</a:t>
            </a:r>
            <a:r>
              <a:rPr kumimoji="1" lang="ko-KR" altLang="en-US" dirty="0"/>
              <a:t>가 이전에 그린 </a:t>
            </a:r>
            <a:r>
              <a:rPr kumimoji="1" lang="en-US" altLang="ko-KR" dirty="0"/>
              <a:t>primitive</a:t>
            </a:r>
            <a:r>
              <a:rPr kumimoji="1" lang="ko-KR" altLang="en-US" dirty="0"/>
              <a:t>를 무조건 </a:t>
            </a:r>
            <a:r>
              <a:rPr kumimoji="1" lang="en-US" altLang="ko-KR" dirty="0"/>
              <a:t>overwrite</a:t>
            </a:r>
            <a:r>
              <a:rPr kumimoji="1" lang="ko-KR" altLang="en-US" dirty="0"/>
              <a:t>하기 때문에 이상한 그림이 그려지게 됩니다</a:t>
            </a:r>
            <a:r>
              <a:rPr kumimoji="1" lang="en-US" altLang="ko-KR" dirty="0"/>
              <a:t>. </a:t>
            </a:r>
            <a:r>
              <a:rPr kumimoji="1" lang="ko-KR" altLang="en-US" dirty="0"/>
              <a:t>이 비디오가 그것을 나타내고 있습니다</a:t>
            </a:r>
            <a:r>
              <a:rPr kumimoji="1" lang="en-US" altLang="ko-KR" dirty="0"/>
              <a:t>. </a:t>
            </a:r>
          </a:p>
        </p:txBody>
      </p:sp>
      <p:sp>
        <p:nvSpPr>
          <p:cNvPr id="4" name="슬라이드 번호 개체 틀 3"/>
          <p:cNvSpPr>
            <a:spLocks noGrp="1"/>
          </p:cNvSpPr>
          <p:nvPr>
            <p:ph type="sldNum" sz="quarter" idx="5"/>
          </p:nvPr>
        </p:nvSpPr>
        <p:spPr/>
        <p:txBody>
          <a:bodyPr/>
          <a:lstStyle/>
          <a:p>
            <a:fld id="{11E810AA-3F79-4A83-B6E2-5C05A72167ED}" type="slidenum">
              <a:rPr lang="ko-KR" altLang="en-US" smtClean="0"/>
              <a:t>2</a:t>
            </a:fld>
            <a:endParaRPr lang="ko-KR" altLang="en-US"/>
          </a:p>
        </p:txBody>
      </p:sp>
    </p:spTree>
    <p:extLst>
      <p:ext uri="{BB962C8B-B14F-4D97-AF65-F5344CB8AC3E}">
        <p14:creationId xmlns:p14="http://schemas.microsoft.com/office/powerpoint/2010/main" val="3760673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이제</a:t>
            </a:r>
            <a:r>
              <a:rPr lang="en-US" altLang="ko-KR" sz="1200" kern="100" dirty="0">
                <a:effectLst/>
                <a:latin typeface="맑은 고딕" panose="020B0503020000020004" pitchFamily="34" charset="-127"/>
                <a:ea typeface="+mn-ea"/>
                <a:cs typeface="Times New Roman" panose="02020603050405020304" pitchFamily="18" charset="0"/>
              </a:rPr>
              <a:t> hidden surface </a:t>
            </a:r>
            <a:r>
              <a:rPr lang="ko-KR" altLang="ko-KR" sz="1200" kern="100" dirty="0">
                <a:effectLst/>
                <a:latin typeface="맑은 고딕" panose="020B0503020000020004" pitchFamily="34" charset="-127"/>
                <a:ea typeface="+mn-ea"/>
                <a:cs typeface="Times New Roman" panose="02020603050405020304" pitchFamily="18" charset="0"/>
              </a:rPr>
              <a:t>알고리즘 중에 가장 유명한</a:t>
            </a:r>
            <a:r>
              <a:rPr lang="en-US" altLang="ko-KR" sz="1200" kern="100" dirty="0">
                <a:effectLst/>
                <a:latin typeface="맑은 고딕" panose="020B0503020000020004" pitchFamily="34" charset="-127"/>
                <a:ea typeface="+mn-ea"/>
                <a:cs typeface="Times New Roman" panose="02020603050405020304" pitchFamily="18" charset="0"/>
              </a:rPr>
              <a:t> Z-buffer </a:t>
            </a:r>
            <a:r>
              <a:rPr lang="ko-KR" altLang="ko-KR" sz="1200" kern="100" dirty="0">
                <a:effectLst/>
                <a:latin typeface="맑은 고딕" panose="020B0503020000020004" pitchFamily="34" charset="-127"/>
                <a:ea typeface="+mn-ea"/>
                <a:cs typeface="Times New Roman" panose="02020603050405020304" pitchFamily="18" charset="0"/>
              </a:rPr>
              <a:t>알고리즘에 대해 알아보려 합니다</a:t>
            </a:r>
            <a:r>
              <a:rPr lang="en-US" altLang="ko-KR" sz="1200" kern="100" dirty="0">
                <a:effectLst/>
                <a:latin typeface="맑은 고딕" panose="020B0503020000020004" pitchFamily="34" charset="-127"/>
                <a:ea typeface="+mn-ea"/>
                <a:cs typeface="Times New Roman" panose="02020603050405020304" pitchFamily="18" charset="0"/>
              </a:rPr>
              <a:t>. Z-buffer </a:t>
            </a:r>
            <a:r>
              <a:rPr lang="ko-KR" altLang="ko-KR" sz="1200" kern="100" dirty="0">
                <a:effectLst/>
                <a:latin typeface="맑은 고딕" panose="020B0503020000020004" pitchFamily="34" charset="-127"/>
                <a:ea typeface="+mn-ea"/>
                <a:cs typeface="Times New Roman" panose="02020603050405020304" pitchFamily="18" charset="0"/>
              </a:rPr>
              <a:t>알고리즘은</a:t>
            </a:r>
            <a:r>
              <a:rPr lang="en-US" altLang="ko-KR" sz="1200" kern="100" dirty="0">
                <a:effectLst/>
                <a:latin typeface="맑은 고딕" panose="020B0503020000020004" pitchFamily="34" charset="-127"/>
                <a:ea typeface="+mn-ea"/>
                <a:cs typeface="Times New Roman" panose="02020603050405020304" pitchFamily="18" charset="0"/>
              </a:rPr>
              <a:t> depth-buffer </a:t>
            </a:r>
            <a:r>
              <a:rPr lang="ko-KR" altLang="ko-KR" sz="1200" kern="100" dirty="0">
                <a:effectLst/>
                <a:latin typeface="맑은 고딕" panose="020B0503020000020004" pitchFamily="34" charset="-127"/>
                <a:ea typeface="+mn-ea"/>
                <a:cs typeface="Times New Roman" panose="02020603050405020304" pitchFamily="18" charset="0"/>
              </a:rPr>
              <a:t>알고리즘이라 불리기도 합니다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en-US" altLang="ko-KR" sz="1200" kern="100" dirty="0">
                <a:effectLst/>
                <a:latin typeface="맑은 고딕" panose="020B0503020000020004" pitchFamily="34" charset="-127"/>
                <a:ea typeface="+mn-ea"/>
                <a:cs typeface="Times New Roman" panose="02020603050405020304" pitchFamily="18" charset="0"/>
              </a:rPr>
              <a:t>Edwin </a:t>
            </a:r>
            <a:r>
              <a:rPr lang="en-US" altLang="ko-KR" sz="1200" kern="100" dirty="0" err="1">
                <a:effectLst/>
                <a:latin typeface="맑은 고딕" panose="020B0503020000020004" pitchFamily="34" charset="-127"/>
                <a:ea typeface="+mn-ea"/>
                <a:cs typeface="Times New Roman" panose="02020603050405020304" pitchFamily="18" charset="0"/>
              </a:rPr>
              <a:t>Catmull</a:t>
            </a:r>
            <a:r>
              <a:rPr lang="ko-KR" altLang="ko-KR" sz="1200" kern="100" dirty="0">
                <a:effectLst/>
                <a:latin typeface="맑은 고딕" panose="020B0503020000020004" pitchFamily="34" charset="-127"/>
                <a:ea typeface="+mn-ea"/>
                <a:cs typeface="Times New Roman" panose="02020603050405020304" pitchFamily="18" charset="0"/>
              </a:rPr>
              <a:t>이</a:t>
            </a:r>
            <a:r>
              <a:rPr lang="en-US" altLang="ko-KR" sz="1200" kern="100" dirty="0">
                <a:effectLst/>
                <a:latin typeface="맑은 고딕" panose="020B0503020000020004" pitchFamily="34" charset="-127"/>
                <a:ea typeface="+mn-ea"/>
                <a:cs typeface="Times New Roman" panose="02020603050405020304" pitchFamily="18" charset="0"/>
              </a:rPr>
              <a:t> 1974</a:t>
            </a:r>
            <a:r>
              <a:rPr lang="ko-KR" altLang="ko-KR" sz="1200" kern="100" dirty="0">
                <a:effectLst/>
                <a:latin typeface="맑은 고딕" panose="020B0503020000020004" pitchFamily="34" charset="-127"/>
                <a:ea typeface="+mn-ea"/>
                <a:cs typeface="Times New Roman" panose="02020603050405020304" pitchFamily="18" charset="0"/>
              </a:rPr>
              <a:t>년에 처음 제안하였습니다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구현하기가 매우 쉬운 편입니다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여기서</a:t>
            </a:r>
            <a:r>
              <a:rPr lang="en-US" altLang="ko-KR" sz="1200" kern="100" dirty="0">
                <a:effectLst/>
                <a:latin typeface="맑은 고딕" panose="020B0503020000020004" pitchFamily="34" charset="-127"/>
                <a:ea typeface="+mn-ea"/>
                <a:cs typeface="Times New Roman" panose="02020603050405020304" pitchFamily="18" charset="0"/>
              </a:rPr>
              <a:t>, Z-buffer</a:t>
            </a:r>
            <a:r>
              <a:rPr lang="ko-KR" altLang="ko-KR" sz="1200" kern="100" dirty="0">
                <a:effectLst/>
                <a:latin typeface="맑은 고딕" panose="020B0503020000020004" pitchFamily="34" charset="-127"/>
                <a:ea typeface="+mn-ea"/>
                <a:cs typeface="Times New Roman" panose="02020603050405020304" pitchFamily="18" charset="0"/>
              </a:rPr>
              <a:t>는</a:t>
            </a:r>
            <a:r>
              <a:rPr lang="en-US" altLang="ko-KR" sz="1200" kern="100" dirty="0">
                <a:effectLst/>
                <a:latin typeface="맑은 고딕" panose="020B0503020000020004" pitchFamily="34" charset="-127"/>
                <a:ea typeface="+mn-ea"/>
                <a:cs typeface="Times New Roman" panose="02020603050405020304" pitchFamily="18" charset="0"/>
              </a:rPr>
              <a:t> frame buffer</a:t>
            </a:r>
            <a:r>
              <a:rPr lang="ko-KR" altLang="ko-KR" sz="1200" kern="100" dirty="0">
                <a:effectLst/>
                <a:latin typeface="맑은 고딕" panose="020B0503020000020004" pitchFamily="34" charset="-127"/>
                <a:ea typeface="+mn-ea"/>
                <a:cs typeface="Times New Roman" panose="02020603050405020304" pitchFamily="18" charset="0"/>
              </a:rPr>
              <a:t>와 비슷하지만</a:t>
            </a:r>
            <a:r>
              <a:rPr lang="en-US" altLang="ko-KR" sz="1200" kern="100" dirty="0">
                <a:effectLst/>
                <a:latin typeface="맑은 고딕" panose="020B0503020000020004" pitchFamily="34" charset="-127"/>
                <a:ea typeface="+mn-ea"/>
                <a:cs typeface="Times New Roman" panose="02020603050405020304" pitchFamily="18" charset="0"/>
              </a:rPr>
              <a:t>, pixel color</a:t>
            </a:r>
            <a:r>
              <a:rPr lang="ko-KR" altLang="ko-KR" sz="1200" kern="100" dirty="0">
                <a:effectLst/>
                <a:latin typeface="맑은 고딕" panose="020B0503020000020004" pitchFamily="34" charset="-127"/>
                <a:ea typeface="+mn-ea"/>
                <a:cs typeface="Times New Roman" panose="02020603050405020304" pitchFamily="18" charset="0"/>
              </a:rPr>
              <a:t>대신에 그</a:t>
            </a:r>
            <a:r>
              <a:rPr lang="en-US" altLang="ko-KR" sz="1200" kern="100" dirty="0">
                <a:effectLst/>
                <a:latin typeface="맑은 고딕" panose="020B0503020000020004" pitchFamily="34" charset="-127"/>
                <a:ea typeface="+mn-ea"/>
                <a:cs typeface="Times New Roman" panose="02020603050405020304" pitchFamily="18" charset="0"/>
              </a:rPr>
              <a:t> pixel</a:t>
            </a:r>
            <a:r>
              <a:rPr lang="ko-KR" altLang="ko-KR" sz="1200" kern="100" dirty="0">
                <a:effectLst/>
                <a:latin typeface="맑은 고딕" panose="020B0503020000020004" pitchFamily="34" charset="-127"/>
                <a:ea typeface="+mn-ea"/>
                <a:cs typeface="Times New Roman" panose="02020603050405020304" pitchFamily="18" charset="0"/>
              </a:rPr>
              <a:t>에서의</a:t>
            </a:r>
            <a:r>
              <a:rPr lang="en-US" altLang="ko-KR" sz="1200" kern="100" dirty="0">
                <a:effectLst/>
                <a:latin typeface="맑은 고딕" panose="020B0503020000020004" pitchFamily="34" charset="-127"/>
                <a:ea typeface="+mn-ea"/>
                <a:cs typeface="Times New Roman" panose="02020603050405020304" pitchFamily="18" charset="0"/>
              </a:rPr>
              <a:t> depth</a:t>
            </a:r>
            <a:r>
              <a:rPr lang="ko-KR" altLang="ko-KR" sz="1200" kern="100" dirty="0">
                <a:effectLst/>
                <a:latin typeface="맑은 고딕" panose="020B0503020000020004" pitchFamily="34" charset="-127"/>
                <a:ea typeface="+mn-ea"/>
                <a:cs typeface="Times New Roman" panose="02020603050405020304" pitchFamily="18" charset="0"/>
              </a:rPr>
              <a:t>를 가지고 있습니다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그림에서 보면</a:t>
            </a:r>
            <a:r>
              <a:rPr lang="en-US" altLang="ko-KR" sz="1200" kern="100" dirty="0">
                <a:effectLst/>
                <a:latin typeface="맑은 고딕" panose="020B0503020000020004" pitchFamily="34" charset="-127"/>
                <a:ea typeface="+mn-ea"/>
                <a:cs typeface="Times New Roman" panose="02020603050405020304" pitchFamily="18" charset="0"/>
              </a:rPr>
              <a:t> color</a:t>
            </a:r>
            <a:r>
              <a:rPr lang="ko-KR" altLang="ko-KR" sz="1200" kern="100" dirty="0">
                <a:effectLst/>
                <a:latin typeface="맑은 고딕" panose="020B0503020000020004" pitchFamily="34" charset="-127"/>
                <a:ea typeface="+mn-ea"/>
                <a:cs typeface="Times New Roman" panose="02020603050405020304" pitchFamily="18" charset="0"/>
              </a:rPr>
              <a:t>를 가지고 있는</a:t>
            </a:r>
            <a:r>
              <a:rPr lang="en-US" altLang="ko-KR" sz="1200" kern="100" dirty="0">
                <a:effectLst/>
                <a:latin typeface="맑은 고딕" panose="020B0503020000020004" pitchFamily="34" charset="-127"/>
                <a:ea typeface="+mn-ea"/>
                <a:cs typeface="Times New Roman" panose="02020603050405020304" pitchFamily="18" charset="0"/>
              </a:rPr>
              <a:t> frame buffer</a:t>
            </a:r>
            <a:r>
              <a:rPr lang="ko-KR" altLang="ko-KR" sz="1200" kern="100" dirty="0">
                <a:effectLst/>
                <a:latin typeface="맑은 고딕" panose="020B0503020000020004" pitchFamily="34" charset="-127"/>
                <a:ea typeface="+mn-ea"/>
                <a:cs typeface="Times New Roman" panose="02020603050405020304" pitchFamily="18" charset="0"/>
              </a:rPr>
              <a:t>와 동일한 형태의</a:t>
            </a:r>
            <a:r>
              <a:rPr lang="en-US" altLang="ko-KR" sz="1200" kern="100" dirty="0">
                <a:effectLst/>
                <a:latin typeface="맑은 고딕" panose="020B0503020000020004" pitchFamily="34" charset="-127"/>
                <a:ea typeface="+mn-ea"/>
                <a:cs typeface="Times New Roman" panose="02020603050405020304" pitchFamily="18" charset="0"/>
              </a:rPr>
              <a:t> z-buffer</a:t>
            </a:r>
            <a:r>
              <a:rPr lang="ko-KR" altLang="ko-KR" sz="1200" kern="100" dirty="0">
                <a:effectLst/>
                <a:latin typeface="맑은 고딕" panose="020B0503020000020004" pitchFamily="34" charset="-127"/>
                <a:ea typeface="+mn-ea"/>
                <a:cs typeface="Times New Roman" panose="02020603050405020304" pitchFamily="18" charset="0"/>
              </a:rPr>
              <a:t>가 있습니다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en-US" sz="1200" kern="100" dirty="0">
                <a:effectLst/>
                <a:latin typeface="맑은 고딕" panose="020B0503020000020004" pitchFamily="34" charset="-127"/>
                <a:ea typeface="+mn-ea"/>
                <a:cs typeface="Times New Roman" panose="02020603050405020304" pitchFamily="18" charset="0"/>
              </a:rPr>
              <a:t>여기서 </a:t>
            </a:r>
            <a:r>
              <a:rPr lang="en-US" altLang="ko-KR" sz="1200" kern="100" dirty="0">
                <a:effectLst/>
                <a:latin typeface="맑은 고딕" panose="020B0503020000020004" pitchFamily="34" charset="-127"/>
                <a:ea typeface="+mn-ea"/>
                <a:cs typeface="Times New Roman" panose="02020603050405020304" pitchFamily="18" charset="0"/>
              </a:rPr>
              <a:t>z </a:t>
            </a:r>
            <a:r>
              <a:rPr lang="ko-KR" altLang="en-US" sz="1200" kern="100" dirty="0">
                <a:effectLst/>
                <a:latin typeface="맑은 고딕" panose="020B0503020000020004" pitchFamily="34" charset="-127"/>
                <a:ea typeface="+mn-ea"/>
                <a:cs typeface="Times New Roman" panose="02020603050405020304" pitchFamily="18" charset="0"/>
              </a:rPr>
              <a:t>값은 </a:t>
            </a:r>
            <a:r>
              <a:rPr lang="en-US" altLang="ko-KR" sz="1200" kern="100" dirty="0">
                <a:effectLst/>
                <a:latin typeface="맑은 고딕" panose="020B0503020000020004" pitchFamily="34" charset="-127"/>
                <a:ea typeface="+mn-ea"/>
                <a:cs typeface="Times New Roman" panose="02020603050405020304" pitchFamily="18" charset="0"/>
              </a:rPr>
              <a:t>view transformation</a:t>
            </a:r>
            <a:r>
              <a:rPr lang="ko-KR" altLang="en-US" sz="1200" kern="100" dirty="0">
                <a:effectLst/>
                <a:latin typeface="맑은 고딕" panose="020B0503020000020004" pitchFamily="34" charset="-127"/>
                <a:ea typeface="+mn-ea"/>
                <a:cs typeface="Times New Roman" panose="02020603050405020304" pitchFamily="18" charset="0"/>
              </a:rPr>
              <a:t>이 된 후 </a:t>
            </a:r>
            <a:r>
              <a:rPr lang="en-US" altLang="ko-KR" sz="1200" kern="100" dirty="0">
                <a:effectLst/>
                <a:latin typeface="맑은 고딕" panose="020B0503020000020004" pitchFamily="34" charset="-127"/>
                <a:ea typeface="+mn-ea"/>
                <a:cs typeface="Times New Roman" panose="02020603050405020304" pitchFamily="18" charset="0"/>
              </a:rPr>
              <a:t>view space (camera space, eye space)</a:t>
            </a:r>
            <a:r>
              <a:rPr lang="ko-KR" altLang="en-US" sz="1200" kern="100" dirty="0">
                <a:effectLst/>
                <a:latin typeface="맑은 고딕" panose="020B0503020000020004" pitchFamily="34" charset="-127"/>
                <a:ea typeface="+mn-ea"/>
                <a:cs typeface="Times New Roman" panose="02020603050405020304" pitchFamily="18" charset="0"/>
              </a:rPr>
              <a:t>에서의 </a:t>
            </a:r>
            <a:r>
              <a:rPr lang="en-US" altLang="ko-KR" sz="1200" kern="100" dirty="0">
                <a:effectLst/>
                <a:latin typeface="맑은 고딕" panose="020B0503020000020004" pitchFamily="34" charset="-127"/>
                <a:ea typeface="+mn-ea"/>
                <a:cs typeface="Times New Roman" panose="02020603050405020304" pitchFamily="18" charset="0"/>
              </a:rPr>
              <a:t>z </a:t>
            </a:r>
            <a:r>
              <a:rPr lang="ko-KR" altLang="en-US" sz="1200" kern="100" dirty="0">
                <a:effectLst/>
                <a:latin typeface="맑은 고딕" panose="020B0503020000020004" pitchFamily="34" charset="-127"/>
                <a:ea typeface="+mn-ea"/>
                <a:cs typeface="Times New Roman" panose="02020603050405020304" pitchFamily="18" charset="0"/>
              </a:rPr>
              <a:t>값을 말합니다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en-US" sz="1200" kern="100" dirty="0">
                <a:effectLst/>
                <a:latin typeface="맑은 고딕" panose="020B0503020000020004" pitchFamily="34" charset="-127"/>
                <a:ea typeface="+mn-ea"/>
                <a:cs typeface="Times New Roman" panose="02020603050405020304" pitchFamily="18" charset="0"/>
              </a:rPr>
              <a:t>그러니까 </a:t>
            </a:r>
            <a:r>
              <a:rPr lang="en-US" altLang="ko-KR" sz="1200" kern="100" dirty="0">
                <a:effectLst/>
                <a:latin typeface="맑은 고딕" panose="020B0503020000020004" pitchFamily="34" charset="-127"/>
                <a:ea typeface="+mn-ea"/>
                <a:cs typeface="Times New Roman" panose="02020603050405020304" pitchFamily="18" charset="0"/>
              </a:rPr>
              <a:t>point</a:t>
            </a:r>
            <a:r>
              <a:rPr lang="ko-KR" altLang="en-US" sz="1200" kern="100" dirty="0">
                <a:effectLst/>
                <a:latin typeface="맑은 고딕" panose="020B0503020000020004" pitchFamily="34" charset="-127"/>
                <a:ea typeface="+mn-ea"/>
                <a:cs typeface="Times New Roman" panose="02020603050405020304" pitchFamily="18" charset="0"/>
              </a:rPr>
              <a:t>의 </a:t>
            </a:r>
            <a:r>
              <a:rPr lang="en-US" altLang="ko-KR" sz="1200" kern="100" dirty="0">
                <a:effectLst/>
                <a:latin typeface="맑은 고딕" panose="020B0503020000020004" pitchFamily="34" charset="-127"/>
                <a:ea typeface="+mn-ea"/>
                <a:cs typeface="Times New Roman" panose="02020603050405020304" pitchFamily="18" charset="0"/>
              </a:rPr>
              <a:t>z </a:t>
            </a:r>
            <a:r>
              <a:rPr lang="ko-KR" altLang="en-US" sz="1200" kern="100" dirty="0">
                <a:effectLst/>
                <a:latin typeface="맑은 고딕" panose="020B0503020000020004" pitchFamily="34" charset="-127"/>
                <a:ea typeface="+mn-ea"/>
                <a:cs typeface="Times New Roman" panose="02020603050405020304" pitchFamily="18" charset="0"/>
              </a:rPr>
              <a:t>값이 작으면 </a:t>
            </a:r>
            <a:r>
              <a:rPr lang="en-US" altLang="ko-KR" sz="1200" kern="100" dirty="0">
                <a:effectLst/>
                <a:latin typeface="맑은 고딕" panose="020B0503020000020004" pitchFamily="34" charset="-127"/>
                <a:ea typeface="+mn-ea"/>
                <a:cs typeface="Times New Roman" panose="02020603050405020304" pitchFamily="18" charset="0"/>
              </a:rPr>
              <a:t>camera</a:t>
            </a:r>
            <a:r>
              <a:rPr lang="ko-KR" altLang="en-US" sz="1200" kern="100" dirty="0">
                <a:effectLst/>
                <a:latin typeface="맑은 고딕" panose="020B0503020000020004" pitchFamily="34" charset="-127"/>
                <a:ea typeface="+mn-ea"/>
                <a:cs typeface="Times New Roman" panose="02020603050405020304" pitchFamily="18" charset="0"/>
              </a:rPr>
              <a:t>에 더 가까이 있고</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en-US" sz="1200" kern="100" dirty="0">
                <a:effectLst/>
                <a:latin typeface="맑은 고딕" panose="020B0503020000020004" pitchFamily="34" charset="-127"/>
                <a:ea typeface="+mn-ea"/>
                <a:cs typeface="Times New Roman" panose="02020603050405020304" pitchFamily="18" charset="0"/>
              </a:rPr>
              <a:t>크면 </a:t>
            </a:r>
            <a:r>
              <a:rPr lang="en-US" altLang="ko-KR" sz="1200" kern="100" dirty="0">
                <a:effectLst/>
                <a:latin typeface="맑은 고딕" panose="020B0503020000020004" pitchFamily="34" charset="-127"/>
                <a:ea typeface="+mn-ea"/>
                <a:cs typeface="Times New Roman" panose="02020603050405020304" pitchFamily="18" charset="0"/>
              </a:rPr>
              <a:t>camera</a:t>
            </a:r>
            <a:r>
              <a:rPr lang="ko-KR" altLang="en-US" sz="1200" kern="100" dirty="0">
                <a:effectLst/>
                <a:latin typeface="맑은 고딕" panose="020B0503020000020004" pitchFamily="34" charset="-127"/>
                <a:ea typeface="+mn-ea"/>
                <a:cs typeface="Times New Roman" panose="02020603050405020304" pitchFamily="18" charset="0"/>
              </a:rPr>
              <a:t>로 </a:t>
            </a:r>
            <a:r>
              <a:rPr lang="ko-KR" altLang="en-US" sz="1200" kern="100" dirty="0" err="1">
                <a:effectLst/>
                <a:latin typeface="맑은 고딕" panose="020B0503020000020004" pitchFamily="34" charset="-127"/>
                <a:ea typeface="+mn-ea"/>
                <a:cs typeface="Times New Roman" panose="02020603050405020304" pitchFamily="18" charset="0"/>
              </a:rPr>
              <a:t>부터</a:t>
            </a:r>
            <a:r>
              <a:rPr lang="ko-KR" altLang="en-US" sz="1200" kern="100" dirty="0">
                <a:effectLst/>
                <a:latin typeface="맑은 고딕" panose="020B0503020000020004" pitchFamily="34" charset="-127"/>
                <a:ea typeface="+mn-ea"/>
                <a:cs typeface="Times New Roman" panose="02020603050405020304" pitchFamily="18" charset="0"/>
              </a:rPr>
              <a:t> 멀리 있습니다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그러나</a:t>
            </a:r>
            <a:r>
              <a:rPr lang="en-US" altLang="ko-KR" sz="1200" kern="100" dirty="0">
                <a:effectLst/>
                <a:latin typeface="맑은 고딕" panose="020B0503020000020004" pitchFamily="34" charset="-127"/>
                <a:ea typeface="+mn-ea"/>
                <a:cs typeface="Times New Roman" panose="02020603050405020304" pitchFamily="18" charset="0"/>
              </a:rPr>
              <a:t> Z-buffer</a:t>
            </a:r>
            <a:r>
              <a:rPr lang="ko-KR" altLang="ko-KR" sz="1200" kern="100" dirty="0">
                <a:effectLst/>
                <a:latin typeface="맑은 고딕" panose="020B0503020000020004" pitchFamily="34" charset="-127"/>
                <a:ea typeface="+mn-ea"/>
                <a:cs typeface="Times New Roman" panose="02020603050405020304" pitchFamily="18" charset="0"/>
              </a:rPr>
              <a:t>는</a:t>
            </a:r>
            <a:r>
              <a:rPr lang="en-US" altLang="ko-KR" sz="1200" kern="100" dirty="0">
                <a:effectLst/>
                <a:latin typeface="맑은 고딕" panose="020B0503020000020004" pitchFamily="34" charset="-127"/>
                <a:ea typeface="+mn-ea"/>
                <a:cs typeface="Times New Roman" panose="02020603050405020304" pitchFamily="18" charset="0"/>
              </a:rPr>
              <a:t> frame buffer</a:t>
            </a:r>
            <a:r>
              <a:rPr lang="ko-KR" altLang="ko-KR" sz="1200" kern="100" dirty="0">
                <a:effectLst/>
                <a:latin typeface="맑은 고딕" panose="020B0503020000020004" pitchFamily="34" charset="-127"/>
                <a:ea typeface="+mn-ea"/>
                <a:cs typeface="Times New Roman" panose="02020603050405020304" pitchFamily="18" charset="0"/>
              </a:rPr>
              <a:t>와는 물리적으로 다른 공간에 위치하고 있습니다</a:t>
            </a:r>
            <a:r>
              <a:rPr lang="en-US" altLang="ko-KR" sz="1200" kern="100" dirty="0">
                <a:effectLst/>
                <a:latin typeface="맑은 고딕" panose="020B0503020000020004" pitchFamily="34" charset="-127"/>
                <a:ea typeface="+mn-ea"/>
                <a:cs typeface="Times New Roman" panose="02020603050405020304" pitchFamily="18" charset="0"/>
              </a:rPr>
              <a:t>.</a:t>
            </a:r>
          </a:p>
          <a:p>
            <a:pPr algn="just" latinLnBrk="1">
              <a:spcAft>
                <a:spcPts val="0"/>
              </a:spcAft>
            </a:pP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3</a:t>
            </a:fld>
            <a:endParaRPr lang="ko-KR" altLang="en-US"/>
          </a:p>
        </p:txBody>
      </p:sp>
    </p:spTree>
    <p:extLst>
      <p:ext uri="{BB962C8B-B14F-4D97-AF65-F5344CB8AC3E}">
        <p14:creationId xmlns:p14="http://schemas.microsoft.com/office/powerpoint/2010/main" val="2593202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342900" lvl="0" indent="-342900" algn="just" latinLnBrk="1">
              <a:spcAft>
                <a:spcPts val="0"/>
              </a:spcAft>
              <a:buFont typeface="+mj-lt"/>
              <a:buAutoNum type="arabicPeriod"/>
            </a:pPr>
            <a:r>
              <a:rPr lang="en-US" altLang="ko-KR" sz="1200" kern="100" dirty="0">
                <a:effectLst/>
                <a:latin typeface="맑은 고딕" panose="020B0503020000020004" pitchFamily="34" charset="-127"/>
                <a:ea typeface="+mn-ea"/>
                <a:cs typeface="Times New Roman" panose="02020603050405020304" pitchFamily="18" charset="0"/>
              </a:rPr>
              <a:t>"Z buffer algorithm"</a:t>
            </a:r>
            <a:r>
              <a:rPr lang="ko-KR" altLang="ko-KR" sz="1200" kern="100" dirty="0">
                <a:effectLst/>
                <a:latin typeface="맑은 고딕" panose="020B0503020000020004" pitchFamily="34" charset="-127"/>
                <a:ea typeface="+mn-ea"/>
                <a:cs typeface="Times New Roman" panose="02020603050405020304" pitchFamily="18" charset="0"/>
              </a:rPr>
              <a:t>의 첫 부분에서는 먼저 전체</a:t>
            </a:r>
            <a:r>
              <a:rPr lang="en-US" altLang="ko-KR" sz="1200" kern="100" dirty="0">
                <a:effectLst/>
                <a:latin typeface="맑은 고딕" panose="020B0503020000020004" pitchFamily="34" charset="-127"/>
                <a:ea typeface="+mn-ea"/>
                <a:cs typeface="Times New Roman" panose="02020603050405020304" pitchFamily="18" charset="0"/>
              </a:rPr>
              <a:t> Z buffer</a:t>
            </a:r>
            <a:r>
              <a:rPr lang="ko-KR" altLang="ko-KR" sz="1200" kern="100" dirty="0">
                <a:effectLst/>
                <a:latin typeface="맑은 고딕" panose="020B0503020000020004" pitchFamily="34" charset="-127"/>
                <a:ea typeface="+mn-ea"/>
                <a:cs typeface="Times New Roman" panose="02020603050405020304" pitchFamily="18" charset="0"/>
              </a:rPr>
              <a:t>의 내용을 무한대로 초기화 합니다</a:t>
            </a:r>
            <a:r>
              <a:rPr lang="en-US" altLang="ko-KR" sz="1200" kern="100" dirty="0">
                <a:effectLst/>
                <a:latin typeface="맑은 고딕" panose="020B0503020000020004" pitchFamily="34" charset="-127"/>
                <a:ea typeface="+mn-ea"/>
                <a:cs typeface="Times New Roman" panose="02020603050405020304" pitchFamily="18" charset="0"/>
              </a:rPr>
              <a:t>. Z buffer </a:t>
            </a:r>
            <a:r>
              <a:rPr lang="ko-KR" altLang="ko-KR" sz="1200" kern="100" dirty="0">
                <a:effectLst/>
                <a:latin typeface="맑은 고딕" panose="020B0503020000020004" pitchFamily="34" charset="-127"/>
                <a:ea typeface="+mn-ea"/>
                <a:cs typeface="Times New Roman" panose="02020603050405020304" pitchFamily="18" charset="0"/>
              </a:rPr>
              <a:t>값인 깊이는</a:t>
            </a:r>
            <a:r>
              <a:rPr lang="en-US" altLang="ko-KR" sz="1200" kern="100" dirty="0">
                <a:effectLst/>
                <a:latin typeface="맑은 고딕" panose="020B0503020000020004" pitchFamily="34" charset="-127"/>
                <a:ea typeface="+mn-ea"/>
                <a:cs typeface="Times New Roman" panose="02020603050405020304" pitchFamily="18" charset="0"/>
              </a:rPr>
              <a:t> camera</a:t>
            </a:r>
            <a:r>
              <a:rPr lang="ko-KR" altLang="ko-KR" sz="1200" kern="100" dirty="0">
                <a:effectLst/>
                <a:latin typeface="맑은 고딕" panose="020B0503020000020004" pitchFamily="34" charset="-127"/>
                <a:ea typeface="+mn-ea"/>
                <a:cs typeface="Times New Roman" panose="02020603050405020304" pitchFamily="18" charset="0"/>
              </a:rPr>
              <a:t>로 부터의 거리를 말하므로</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무한대의</a:t>
            </a:r>
            <a:r>
              <a:rPr lang="en-US" altLang="ko-KR" sz="1200" kern="100" dirty="0">
                <a:effectLst/>
                <a:latin typeface="맑은 고딕" panose="020B0503020000020004" pitchFamily="34" charset="-127"/>
                <a:ea typeface="+mn-ea"/>
                <a:cs typeface="Times New Roman" panose="02020603050405020304" pitchFamily="18" charset="0"/>
              </a:rPr>
              <a:t> Z </a:t>
            </a:r>
            <a:r>
              <a:rPr lang="ko-KR" altLang="ko-KR" sz="1200" kern="100" dirty="0">
                <a:effectLst/>
                <a:latin typeface="맑은 고딕" panose="020B0503020000020004" pitchFamily="34" charset="-127"/>
                <a:ea typeface="+mn-ea"/>
                <a:cs typeface="Times New Roman" panose="02020603050405020304" pitchFamily="18" charset="0"/>
              </a:rPr>
              <a:t>값은 카메라로 부터 매우 먼 위치를 뜻합니다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때문에</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이후에 출현할 다른 어떤 물체도 무한대의 깊이 보다는 더 카메라에 가까울 수 있겠죠</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glClear</a:t>
            </a:r>
            <a:r>
              <a:rPr lang="en-US" altLang="ko-KR" sz="1200" kern="100" dirty="0">
                <a:effectLst/>
                <a:latin typeface="맑은 고딕" panose="020B0503020000020004" pitchFamily="34" charset="-127"/>
                <a:ea typeface="+mn-ea"/>
                <a:cs typeface="Times New Roman" panose="02020603050405020304" pitchFamily="18" charset="0"/>
              </a:rPr>
              <a:t>(GL_DEPTH_BUFFER_BIT)</a:t>
            </a:r>
            <a:r>
              <a:rPr lang="ko-KR" altLang="en-US" sz="1200" kern="100" dirty="0">
                <a:effectLst/>
                <a:latin typeface="맑은 고딕" panose="020B0503020000020004" pitchFamily="34" charset="-127"/>
                <a:ea typeface="+mn-ea"/>
                <a:cs typeface="Times New Roman" panose="02020603050405020304" pitchFamily="18" charset="0"/>
              </a:rPr>
              <a:t>가 바로 이 </a:t>
            </a:r>
            <a:r>
              <a:rPr lang="en-US" altLang="ko-KR" sz="1200" kern="100" dirty="0">
                <a:effectLst/>
                <a:latin typeface="맑은 고딕" panose="020B0503020000020004" pitchFamily="34" charset="-127"/>
                <a:ea typeface="+mn-ea"/>
                <a:cs typeface="Times New Roman" panose="02020603050405020304" pitchFamily="18" charset="0"/>
              </a:rPr>
              <a:t>initialization</a:t>
            </a:r>
            <a:r>
              <a:rPr lang="ko-KR" altLang="en-US" sz="1200" kern="100" dirty="0">
                <a:effectLst/>
                <a:latin typeface="맑은 고딕" panose="020B0503020000020004" pitchFamily="34" charset="-127"/>
                <a:ea typeface="+mn-ea"/>
                <a:cs typeface="Times New Roman" panose="02020603050405020304" pitchFamily="18" charset="0"/>
              </a:rPr>
              <a:t>을 실행합니다</a:t>
            </a:r>
            <a:r>
              <a:rPr lang="en-US" altLang="ko-KR" sz="1200" kern="100" dirty="0">
                <a:effectLst/>
                <a:latin typeface="맑은 고딕" panose="020B0503020000020004" pitchFamily="34" charset="-127"/>
                <a:ea typeface="+mn-ea"/>
                <a:cs typeface="Times New Roman" panose="02020603050405020304" pitchFamily="18" charset="0"/>
              </a:rPr>
              <a:t>.</a:t>
            </a:r>
            <a:r>
              <a:rPr lang="ko-KR" altLang="en-US"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초기화를 끝내고</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각</a:t>
            </a:r>
            <a:r>
              <a:rPr lang="en-US" altLang="ko-KR" sz="1200" kern="100" dirty="0">
                <a:effectLst/>
                <a:latin typeface="맑은 고딕" panose="020B0503020000020004" pitchFamily="34" charset="-127"/>
                <a:ea typeface="+mn-ea"/>
                <a:cs typeface="Times New Roman" panose="02020603050405020304" pitchFamily="18" charset="0"/>
              </a:rPr>
              <a:t> polygon</a:t>
            </a:r>
            <a:r>
              <a:rPr lang="ko-KR" altLang="ko-KR" sz="1200" kern="100" dirty="0">
                <a:effectLst/>
                <a:latin typeface="맑은 고딕" panose="020B0503020000020004" pitchFamily="34" charset="-127"/>
                <a:ea typeface="+mn-ea"/>
                <a:cs typeface="Times New Roman" panose="02020603050405020304" pitchFamily="18" charset="0"/>
              </a:rPr>
              <a:t>들을</a:t>
            </a:r>
            <a:r>
              <a:rPr lang="en-US" altLang="ko-KR" sz="1200" kern="100" dirty="0">
                <a:effectLst/>
                <a:latin typeface="맑은 고딕" panose="020B0503020000020004" pitchFamily="34" charset="-127"/>
                <a:ea typeface="+mn-ea"/>
                <a:cs typeface="Times New Roman" panose="02020603050405020304" pitchFamily="18" charset="0"/>
              </a:rPr>
              <a:t> projection</a:t>
            </a:r>
            <a:r>
              <a:rPr lang="ko-KR" altLang="ko-KR" sz="1200" kern="100" dirty="0">
                <a:effectLst/>
                <a:latin typeface="맑은 고딕" panose="020B0503020000020004" pitchFamily="34" charset="-127"/>
                <a:ea typeface="+mn-ea"/>
                <a:cs typeface="Times New Roman" panose="02020603050405020304" pitchFamily="18" charset="0"/>
              </a:rPr>
              <a:t>하여 차지하는</a:t>
            </a:r>
            <a:r>
              <a:rPr lang="en-US" altLang="ko-KR" sz="1200" kern="100" dirty="0">
                <a:effectLst/>
                <a:latin typeface="맑은 고딕" panose="020B0503020000020004" pitchFamily="34" charset="-127"/>
                <a:ea typeface="+mn-ea"/>
                <a:cs typeface="Times New Roman" panose="02020603050405020304" pitchFamily="18" charset="0"/>
              </a:rPr>
              <a:t> pixel </a:t>
            </a:r>
            <a:r>
              <a:rPr lang="ko-KR" altLang="ko-KR" sz="1200" kern="100" dirty="0">
                <a:effectLst/>
                <a:latin typeface="맑은 고딕" panose="020B0503020000020004" pitchFamily="34" charset="-127"/>
                <a:ea typeface="+mn-ea"/>
                <a:cs typeface="Times New Roman" panose="02020603050405020304" pitchFamily="18" charset="0"/>
              </a:rPr>
              <a:t>좌표</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x,y</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에 대해 해당하는</a:t>
            </a:r>
            <a:r>
              <a:rPr lang="en-US" altLang="ko-KR" sz="1200" kern="100" dirty="0">
                <a:effectLst/>
                <a:latin typeface="맑은 고딕" panose="020B0503020000020004" pitchFamily="34" charset="-127"/>
                <a:ea typeface="+mn-ea"/>
                <a:cs typeface="Times New Roman" panose="02020603050405020304" pitchFamily="18" charset="0"/>
              </a:rPr>
              <a:t> object</a:t>
            </a:r>
            <a:r>
              <a:rPr lang="ko-KR" altLang="ko-KR" sz="1200" kern="100" dirty="0">
                <a:effectLst/>
                <a:latin typeface="맑은 고딕" panose="020B0503020000020004" pitchFamily="34" charset="-127"/>
                <a:ea typeface="+mn-ea"/>
                <a:cs typeface="Times New Roman" panose="02020603050405020304" pitchFamily="18" charset="0"/>
              </a:rPr>
              <a:t>의</a:t>
            </a:r>
            <a:r>
              <a:rPr lang="en-US" altLang="ko-KR" sz="1200" kern="100" dirty="0">
                <a:effectLst/>
                <a:latin typeface="맑은 고딕" panose="020B0503020000020004" pitchFamily="34" charset="-127"/>
                <a:ea typeface="+mn-ea"/>
                <a:cs typeface="Times New Roman" panose="02020603050405020304" pitchFamily="18" charset="0"/>
              </a:rPr>
              <a:t> z </a:t>
            </a:r>
            <a:r>
              <a:rPr lang="ko-KR" altLang="ko-KR" sz="1200" kern="100" dirty="0">
                <a:effectLst/>
                <a:latin typeface="맑은 고딕" panose="020B0503020000020004" pitchFamily="34" charset="-127"/>
                <a:ea typeface="+mn-ea"/>
                <a:cs typeface="Times New Roman" panose="02020603050405020304" pitchFamily="18" charset="0"/>
              </a:rPr>
              <a:t>값인</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pz</a:t>
            </a:r>
            <a:r>
              <a:rPr lang="en-US" altLang="ko-KR" sz="1200" kern="100" dirty="0">
                <a:effectLst/>
                <a:latin typeface="맑은 고딕" panose="020B0503020000020004" pitchFamily="34" charset="-127"/>
                <a:ea typeface="+mn-ea"/>
                <a:cs typeface="Times New Roman" panose="02020603050405020304" pitchFamily="18" charset="0"/>
              </a:rPr>
              <a:t>"</a:t>
            </a:r>
            <a:r>
              <a:rPr lang="ko-KR" altLang="ko-KR" sz="1200" kern="100" dirty="0">
                <a:effectLst/>
                <a:latin typeface="맑은 고딕" panose="020B0503020000020004" pitchFamily="34" charset="-127"/>
                <a:ea typeface="+mn-ea"/>
                <a:cs typeface="Times New Roman" panose="02020603050405020304" pitchFamily="18" charset="0"/>
              </a:rPr>
              <a:t>를 고려합니다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만일</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pz</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값이 현재</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ZBuf</a:t>
            </a:r>
            <a:r>
              <a:rPr lang="en-US" altLang="ko-KR" sz="1200" kern="100" dirty="0">
                <a:effectLst/>
                <a:latin typeface="맑은 고딕" panose="020B0503020000020004" pitchFamily="34" charset="-127"/>
                <a:ea typeface="+mn-ea"/>
                <a:cs typeface="Times New Roman" panose="02020603050405020304" pitchFamily="18" charset="0"/>
              </a:rPr>
              <a:t>[x][y] </a:t>
            </a:r>
            <a:r>
              <a:rPr lang="ko-KR" altLang="ko-KR" sz="1200" kern="100" dirty="0">
                <a:effectLst/>
                <a:latin typeface="맑은 고딕" panose="020B0503020000020004" pitchFamily="34" charset="-127"/>
                <a:ea typeface="+mn-ea"/>
                <a:cs typeface="Times New Roman" panose="02020603050405020304" pitchFamily="18" charset="0"/>
              </a:rPr>
              <a:t>보다 더 작다면</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지금 이</a:t>
            </a:r>
            <a:r>
              <a:rPr lang="en-US" altLang="ko-KR" sz="1200" kern="100" dirty="0">
                <a:effectLst/>
                <a:latin typeface="맑은 고딕" panose="020B0503020000020004" pitchFamily="34" charset="-127"/>
                <a:ea typeface="+mn-ea"/>
                <a:cs typeface="Times New Roman" panose="02020603050405020304" pitchFamily="18" charset="0"/>
              </a:rPr>
              <a:t> polygon</a:t>
            </a:r>
            <a:r>
              <a:rPr lang="ko-KR" altLang="ko-KR" sz="1200" kern="100" dirty="0">
                <a:effectLst/>
                <a:latin typeface="맑은 고딕" panose="020B0503020000020004" pitchFamily="34" charset="-127"/>
                <a:ea typeface="+mn-ea"/>
                <a:cs typeface="Times New Roman" panose="02020603050405020304" pitchFamily="18" charset="0"/>
              </a:rPr>
              <a:t>이</a:t>
            </a:r>
            <a:r>
              <a:rPr lang="en-US" altLang="ko-KR" sz="1200" kern="100" dirty="0">
                <a:effectLst/>
                <a:latin typeface="맑은 고딕" panose="020B0503020000020004" pitchFamily="34" charset="-127"/>
                <a:ea typeface="+mn-ea"/>
                <a:cs typeface="Times New Roman" panose="02020603050405020304" pitchFamily="18" charset="0"/>
              </a:rPr>
              <a:t> camera</a:t>
            </a:r>
            <a:r>
              <a:rPr lang="ko-KR" altLang="ko-KR" sz="1200" kern="100" dirty="0">
                <a:effectLst/>
                <a:latin typeface="맑은 고딕" panose="020B0503020000020004" pitchFamily="34" charset="-127"/>
                <a:ea typeface="+mn-ea"/>
                <a:cs typeface="Times New Roman" panose="02020603050405020304" pitchFamily="18" charset="0"/>
              </a:rPr>
              <a:t>에 더 가까이 있다는 뜻입니다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en-US" sz="1200" kern="100" dirty="0">
                <a:effectLst/>
                <a:latin typeface="맑은 고딕" panose="020B0503020000020004" pitchFamily="34" charset="-127"/>
                <a:ea typeface="+mn-ea"/>
                <a:cs typeface="Times New Roman" panose="02020603050405020304" pitchFamily="18" charset="0"/>
              </a:rPr>
              <a:t>그렇지 않다면 이전에 그려진 것이 </a:t>
            </a:r>
            <a:r>
              <a:rPr lang="en-US" altLang="ko-KR" sz="1200" kern="100" dirty="0">
                <a:effectLst/>
                <a:latin typeface="맑은 고딕" panose="020B0503020000020004" pitchFamily="34" charset="-127"/>
                <a:ea typeface="+mn-ea"/>
                <a:cs typeface="Times New Roman" panose="02020603050405020304" pitchFamily="18" charset="0"/>
              </a:rPr>
              <a:t>Camera</a:t>
            </a:r>
            <a:r>
              <a:rPr lang="ko-KR" altLang="en-US" sz="1200" kern="100" dirty="0">
                <a:effectLst/>
                <a:latin typeface="맑은 고딕" panose="020B0503020000020004" pitchFamily="34" charset="-127"/>
                <a:ea typeface="+mn-ea"/>
                <a:cs typeface="Times New Roman" panose="02020603050405020304" pitchFamily="18" charset="0"/>
              </a:rPr>
              <a:t>에 더 가깝다는 뜻이 됩니다</a:t>
            </a:r>
            <a:r>
              <a:rPr lang="en-US" altLang="ko-KR" sz="1200" kern="100" dirty="0">
                <a:effectLst/>
                <a:latin typeface="맑은 고딕" panose="020B0503020000020004" pitchFamily="34" charset="-127"/>
                <a:ea typeface="+mn-ea"/>
                <a:cs typeface="Times New Roman" panose="02020603050405020304" pitchFamily="18" charset="0"/>
              </a:rPr>
              <a:t>.</a:t>
            </a:r>
            <a:r>
              <a:rPr lang="ko-KR" altLang="en-US"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en-US" sz="1200" kern="100" dirty="0">
                <a:effectLst/>
                <a:latin typeface="맑은 고딕" panose="020B0503020000020004" pitchFamily="34" charset="-127"/>
                <a:ea typeface="+mn-ea"/>
                <a:cs typeface="Times New Roman" panose="02020603050405020304" pitchFamily="18" charset="0"/>
              </a:rPr>
              <a:t>더 작은 </a:t>
            </a:r>
            <a:r>
              <a:rPr lang="ko-KR" altLang="ko-KR" sz="1200" kern="100" dirty="0">
                <a:effectLst/>
                <a:latin typeface="맑은 고딕" panose="020B0503020000020004" pitchFamily="34" charset="-127"/>
                <a:ea typeface="+mn-ea"/>
                <a:cs typeface="Times New Roman" panose="02020603050405020304" pitchFamily="18" charset="0"/>
              </a:rPr>
              <a:t>이 경우</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FrameBuf</a:t>
            </a:r>
            <a:r>
              <a:rPr lang="en-US" altLang="ko-KR" sz="1200" kern="100" dirty="0">
                <a:effectLst/>
                <a:latin typeface="맑은 고딕" panose="020B0503020000020004" pitchFamily="34" charset="-127"/>
                <a:ea typeface="+mn-ea"/>
                <a:cs typeface="Times New Roman" panose="02020603050405020304" pitchFamily="18" charset="0"/>
              </a:rPr>
              <a:t>[x][y]</a:t>
            </a:r>
            <a:r>
              <a:rPr lang="ko-KR" altLang="ko-KR" sz="1200" kern="100" dirty="0">
                <a:effectLst/>
                <a:latin typeface="맑은 고딕" panose="020B0503020000020004" pitchFamily="34" charset="-127"/>
                <a:ea typeface="+mn-ea"/>
                <a:cs typeface="Times New Roman" panose="02020603050405020304" pitchFamily="18" charset="0"/>
              </a:rPr>
              <a:t>를 이 새</a:t>
            </a:r>
            <a:r>
              <a:rPr lang="en-US" altLang="ko-KR" sz="1200" kern="100" dirty="0">
                <a:effectLst/>
                <a:latin typeface="맑은 고딕" panose="020B0503020000020004" pitchFamily="34" charset="-127"/>
                <a:ea typeface="+mn-ea"/>
                <a:cs typeface="Times New Roman" panose="02020603050405020304" pitchFamily="18" charset="0"/>
              </a:rPr>
              <a:t> object</a:t>
            </a:r>
            <a:r>
              <a:rPr lang="ko-KR" altLang="ko-KR" sz="1200" kern="100" dirty="0">
                <a:effectLst/>
                <a:latin typeface="맑은 고딕" panose="020B0503020000020004" pitchFamily="34" charset="-127"/>
                <a:ea typeface="+mn-ea"/>
                <a:cs typeface="Times New Roman" panose="02020603050405020304" pitchFamily="18" charset="0"/>
              </a:rPr>
              <a:t>의</a:t>
            </a:r>
            <a:r>
              <a:rPr lang="en-US" altLang="ko-KR" sz="1200" kern="100" dirty="0">
                <a:effectLst/>
                <a:latin typeface="맑은 고딕" panose="020B0503020000020004" pitchFamily="34" charset="-127"/>
                <a:ea typeface="+mn-ea"/>
                <a:cs typeface="Times New Roman" panose="02020603050405020304" pitchFamily="18" charset="0"/>
              </a:rPr>
              <a:t> color</a:t>
            </a:r>
            <a:r>
              <a:rPr lang="ko-KR" altLang="ko-KR" sz="1200" kern="100" dirty="0">
                <a:effectLst/>
                <a:latin typeface="맑은 고딕" panose="020B0503020000020004" pitchFamily="34" charset="-127"/>
                <a:ea typeface="+mn-ea"/>
                <a:cs typeface="Times New Roman" panose="02020603050405020304" pitchFamily="18" charset="0"/>
              </a:rPr>
              <a:t>로 칠하고</a:t>
            </a:r>
            <a:r>
              <a:rPr lang="en-US" altLang="ko-KR" sz="1200" kern="100" dirty="0">
                <a:effectLst/>
                <a:latin typeface="맑은 고딕" panose="020B0503020000020004" pitchFamily="34" charset="-127"/>
                <a:ea typeface="+mn-ea"/>
                <a:cs typeface="Times New Roman" panose="02020603050405020304" pitchFamily="18" charset="0"/>
              </a:rPr>
              <a:t>,</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en-US" altLang="ko-KR" sz="1200" kern="100" dirty="0" err="1">
                <a:effectLst/>
                <a:latin typeface="맑은 고딕" panose="020B0503020000020004" pitchFamily="34" charset="-127"/>
                <a:ea typeface="+mn-ea"/>
                <a:cs typeface="Times New Roman" panose="02020603050405020304" pitchFamily="18" charset="0"/>
              </a:rPr>
              <a:t>ZBuf</a:t>
            </a:r>
            <a:r>
              <a:rPr lang="en-US" altLang="ko-KR" sz="1200" kern="100" dirty="0">
                <a:effectLst/>
                <a:latin typeface="맑은 고딕" panose="020B0503020000020004" pitchFamily="34" charset="-127"/>
                <a:ea typeface="+mn-ea"/>
                <a:cs typeface="Times New Roman" panose="02020603050405020304" pitchFamily="18" charset="0"/>
              </a:rPr>
              <a:t>[x][y]</a:t>
            </a:r>
            <a:r>
              <a:rPr lang="ko-KR" altLang="ko-KR" sz="1200" kern="100" dirty="0">
                <a:effectLst/>
                <a:latin typeface="맑은 고딕" panose="020B0503020000020004" pitchFamily="34" charset="-127"/>
                <a:ea typeface="+mn-ea"/>
                <a:cs typeface="Times New Roman" panose="02020603050405020304" pitchFamily="18" charset="0"/>
              </a:rPr>
              <a:t>도</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pz</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값으로</a:t>
            </a:r>
            <a:r>
              <a:rPr lang="en-US" altLang="ko-KR" sz="1200" kern="100" dirty="0">
                <a:effectLst/>
                <a:latin typeface="맑은 고딕" panose="020B0503020000020004" pitchFamily="34" charset="-127"/>
                <a:ea typeface="+mn-ea"/>
                <a:cs typeface="Times New Roman" panose="02020603050405020304" pitchFamily="18" charset="0"/>
              </a:rPr>
              <a:t> update </a:t>
            </a:r>
            <a:r>
              <a:rPr lang="ko-KR" altLang="ko-KR" sz="1200" kern="100" dirty="0">
                <a:effectLst/>
                <a:latin typeface="맑은 고딕" panose="020B0503020000020004" pitchFamily="34" charset="-127"/>
                <a:ea typeface="+mn-ea"/>
                <a:cs typeface="Times New Roman" panose="02020603050405020304" pitchFamily="18" charset="0"/>
              </a:rPr>
              <a:t>해 줍니다</a:t>
            </a:r>
            <a:r>
              <a:rPr lang="en-US" altLang="ko-KR" sz="1200" kern="100" dirty="0">
                <a:effectLst/>
                <a:latin typeface="맑은 고딕" panose="020B0503020000020004" pitchFamily="34" charset="-127"/>
                <a:ea typeface="+mn-ea"/>
                <a:cs typeface="Times New Roman" panose="02020603050405020304" pitchFamily="18" charset="0"/>
              </a:rPr>
              <a:t>.</a:t>
            </a:r>
            <a:endParaRPr lang="ko-KR" altLang="ko-KR" sz="1200" kern="100" dirty="0">
              <a:effectLst/>
              <a:latin typeface="맑은 고딕" panose="020B0503020000020004" pitchFamily="34" charset="-127"/>
              <a:ea typeface="+mn-ea"/>
              <a:cs typeface="Times New Roman" panose="02020603050405020304" pitchFamily="18" charset="0"/>
            </a:endParaRPr>
          </a:p>
          <a:p>
            <a:pPr algn="just" latinLnBrk="1">
              <a:spcAft>
                <a:spcPts val="0"/>
              </a:spcAft>
            </a:pP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4</a:t>
            </a:fld>
            <a:endParaRPr lang="ko-KR" altLang="en-US"/>
          </a:p>
        </p:txBody>
      </p:sp>
    </p:spTree>
    <p:extLst>
      <p:ext uri="{BB962C8B-B14F-4D97-AF65-F5344CB8AC3E}">
        <p14:creationId xmlns:p14="http://schemas.microsoft.com/office/powerpoint/2010/main" val="294867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그림으로 이해하는 것이 더 쉬울 것 같습니다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회색 삼각형이 먼저</a:t>
            </a:r>
            <a:r>
              <a:rPr lang="en-US" altLang="ko-KR" sz="1200" kern="100" dirty="0">
                <a:effectLst/>
                <a:latin typeface="맑은 고딕" panose="020B0503020000020004" pitchFamily="34" charset="-127"/>
                <a:ea typeface="+mn-ea"/>
                <a:cs typeface="Times New Roman" panose="02020603050405020304" pitchFamily="18" charset="0"/>
              </a:rPr>
              <a:t> projection</a:t>
            </a:r>
            <a:r>
              <a:rPr lang="ko-KR" altLang="ko-KR" sz="1200" kern="100" dirty="0">
                <a:effectLst/>
                <a:latin typeface="맑은 고딕" panose="020B0503020000020004" pitchFamily="34" charset="-127"/>
                <a:ea typeface="+mn-ea"/>
                <a:cs typeface="Times New Roman" panose="02020603050405020304" pitchFamily="18" charset="0"/>
              </a:rPr>
              <a:t>되어 그려지고</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녹색 삼각형이 그 후에 그려지는 경우를 고려해 봅시다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처음에</a:t>
            </a:r>
            <a:r>
              <a:rPr lang="en-US" altLang="ko-KR" sz="1200" kern="100" dirty="0">
                <a:effectLst/>
                <a:latin typeface="맑은 고딕" panose="020B0503020000020004" pitchFamily="34" charset="-127"/>
                <a:ea typeface="+mn-ea"/>
                <a:cs typeface="Times New Roman" panose="02020603050405020304" pitchFamily="18" charset="0"/>
              </a:rPr>
              <a:t> Z-buffer</a:t>
            </a:r>
            <a:r>
              <a:rPr lang="ko-KR" altLang="ko-KR" sz="1200" kern="100" dirty="0">
                <a:effectLst/>
                <a:latin typeface="맑은 고딕" panose="020B0503020000020004" pitchFamily="34" charset="-127"/>
                <a:ea typeface="+mn-ea"/>
                <a:cs typeface="Times New Roman" panose="02020603050405020304" pitchFamily="18" charset="0"/>
              </a:rPr>
              <a:t>는 무한대 값들로 초기화 되어 있습니다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여기에 회색 삼각형이</a:t>
            </a:r>
            <a:r>
              <a:rPr lang="en-US" altLang="ko-KR" sz="1200" kern="100" dirty="0">
                <a:effectLst/>
                <a:latin typeface="맑은 고딕" panose="020B0503020000020004" pitchFamily="34" charset="-127"/>
                <a:ea typeface="+mn-ea"/>
                <a:cs typeface="Times New Roman" panose="02020603050405020304" pitchFamily="18" charset="0"/>
              </a:rPr>
              <a:t> projection</a:t>
            </a:r>
            <a:r>
              <a:rPr lang="ko-KR" altLang="ko-KR" sz="1200" kern="100" dirty="0">
                <a:effectLst/>
                <a:latin typeface="맑은 고딕" panose="020B0503020000020004" pitchFamily="34" charset="-127"/>
                <a:ea typeface="+mn-ea"/>
                <a:cs typeface="Times New Roman" panose="02020603050405020304" pitchFamily="18" charset="0"/>
              </a:rPr>
              <a:t>되는데</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그 깊이인</a:t>
            </a:r>
            <a:r>
              <a:rPr lang="en-US" altLang="ko-KR" sz="1200" kern="100" dirty="0">
                <a:effectLst/>
                <a:latin typeface="맑은 고딕" panose="020B0503020000020004" pitchFamily="34" charset="-127"/>
                <a:ea typeface="+mn-ea"/>
                <a:cs typeface="Times New Roman" panose="02020603050405020304" pitchFamily="18" charset="0"/>
              </a:rPr>
              <a:t> Z</a:t>
            </a:r>
            <a:r>
              <a:rPr lang="ko-KR" altLang="ko-KR" sz="1200" kern="100" dirty="0">
                <a:effectLst/>
                <a:latin typeface="맑은 고딕" panose="020B0503020000020004" pitchFamily="34" charset="-127"/>
                <a:ea typeface="+mn-ea"/>
                <a:cs typeface="Times New Roman" panose="02020603050405020304" pitchFamily="18" charset="0"/>
              </a:rPr>
              <a:t>값이 모두</a:t>
            </a:r>
            <a:r>
              <a:rPr lang="en-US" altLang="ko-KR" sz="1200" kern="100" dirty="0">
                <a:effectLst/>
                <a:latin typeface="맑은 고딕" panose="020B0503020000020004" pitchFamily="34" charset="-127"/>
                <a:ea typeface="+mn-ea"/>
                <a:cs typeface="Times New Roman" panose="02020603050405020304" pitchFamily="18" charset="0"/>
              </a:rPr>
              <a:t> 5</a:t>
            </a:r>
            <a:r>
              <a:rPr lang="ko-KR" altLang="ko-KR" sz="1200" kern="100" dirty="0">
                <a:effectLst/>
                <a:latin typeface="맑은 고딕" panose="020B0503020000020004" pitchFamily="34" charset="-127"/>
                <a:ea typeface="+mn-ea"/>
                <a:cs typeface="Times New Roman" panose="02020603050405020304" pitchFamily="18" charset="0"/>
              </a:rPr>
              <a:t>로 동일합니다</a:t>
            </a:r>
            <a:r>
              <a:rPr lang="en-US" altLang="ko-KR" sz="1200" kern="100" dirty="0">
                <a:effectLst/>
                <a:latin typeface="맑은 고딕" panose="020B0503020000020004" pitchFamily="34" charset="-127"/>
                <a:ea typeface="+mn-ea"/>
                <a:cs typeface="Times New Roman" panose="02020603050405020304" pitchFamily="18" charset="0"/>
              </a:rPr>
              <a:t>. 5</a:t>
            </a:r>
            <a:r>
              <a:rPr lang="ko-KR" altLang="ko-KR" sz="1200" kern="100" dirty="0">
                <a:effectLst/>
                <a:latin typeface="맑은 고딕" panose="020B0503020000020004" pitchFamily="34" charset="-127"/>
                <a:ea typeface="+mn-ea"/>
                <a:cs typeface="Times New Roman" panose="02020603050405020304" pitchFamily="18" charset="0"/>
              </a:rPr>
              <a:t>는 무한대보다 작으므로 카메라에 더 가까이 있습니다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따라서 현재</a:t>
            </a:r>
            <a:r>
              <a:rPr lang="en-US" altLang="ko-KR" sz="1200" kern="100" dirty="0">
                <a:effectLst/>
                <a:latin typeface="맑은 고딕" panose="020B0503020000020004" pitchFamily="34" charset="-127"/>
                <a:ea typeface="+mn-ea"/>
                <a:cs typeface="Times New Roman" panose="02020603050405020304" pitchFamily="18" charset="0"/>
              </a:rPr>
              <a:t> Z-buffer </a:t>
            </a:r>
            <a:r>
              <a:rPr lang="ko-KR" altLang="ko-KR" sz="1200" kern="100" dirty="0">
                <a:effectLst/>
                <a:latin typeface="맑은 고딕" panose="020B0503020000020004" pitchFamily="34" charset="-127"/>
                <a:ea typeface="+mn-ea"/>
                <a:cs typeface="Times New Roman" panose="02020603050405020304" pitchFamily="18" charset="0"/>
              </a:rPr>
              <a:t>내용은 맨 오른쪽 처럼 됩니다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이제 녹색 삼각형이 그 후에 그려집니다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녹색 삼각형은 약간 기울어있어서 카메라로 부터의 거리인</a:t>
            </a:r>
            <a:r>
              <a:rPr lang="en-US" altLang="ko-KR" sz="1200" kern="100" dirty="0">
                <a:effectLst/>
                <a:latin typeface="맑은 고딕" panose="020B0503020000020004" pitchFamily="34" charset="-127"/>
                <a:ea typeface="+mn-ea"/>
                <a:cs typeface="Times New Roman" panose="02020603050405020304" pitchFamily="18" charset="0"/>
              </a:rPr>
              <a:t> Z</a:t>
            </a:r>
            <a:r>
              <a:rPr lang="ko-KR" altLang="ko-KR" sz="1200" kern="100" dirty="0">
                <a:effectLst/>
                <a:latin typeface="맑은 고딕" panose="020B0503020000020004" pitchFamily="34" charset="-127"/>
                <a:ea typeface="+mn-ea"/>
                <a:cs typeface="Times New Roman" panose="02020603050405020304" pitchFamily="18" charset="0"/>
              </a:rPr>
              <a:t>값이</a:t>
            </a:r>
            <a:r>
              <a:rPr lang="en-US" altLang="ko-KR" sz="1200" kern="100" dirty="0">
                <a:effectLst/>
                <a:latin typeface="맑은 고딕" panose="020B0503020000020004" pitchFamily="34" charset="-127"/>
                <a:ea typeface="+mn-ea"/>
                <a:cs typeface="Times New Roman" panose="02020603050405020304" pitchFamily="18" charset="0"/>
              </a:rPr>
              <a:t> 2</a:t>
            </a:r>
            <a:r>
              <a:rPr lang="ko-KR" altLang="ko-KR" sz="1200" kern="100" dirty="0">
                <a:effectLst/>
                <a:latin typeface="맑은 고딕" panose="020B0503020000020004" pitchFamily="34" charset="-127"/>
                <a:ea typeface="+mn-ea"/>
                <a:cs typeface="Times New Roman" panose="02020603050405020304" pitchFamily="18" charset="0"/>
              </a:rPr>
              <a:t>부터</a:t>
            </a:r>
            <a:r>
              <a:rPr lang="en-US" altLang="ko-KR" sz="1200" kern="100" dirty="0">
                <a:effectLst/>
                <a:latin typeface="맑은 고딕" panose="020B0503020000020004" pitchFamily="34" charset="-127"/>
                <a:ea typeface="+mn-ea"/>
                <a:cs typeface="Times New Roman" panose="02020603050405020304" pitchFamily="18" charset="0"/>
              </a:rPr>
              <a:t> 7</a:t>
            </a:r>
            <a:r>
              <a:rPr lang="ko-KR" altLang="ko-KR" sz="1200" kern="100" dirty="0">
                <a:effectLst/>
                <a:latin typeface="맑은 고딕" panose="020B0503020000020004" pitchFamily="34" charset="-127"/>
                <a:ea typeface="+mn-ea"/>
                <a:cs typeface="Times New Roman" panose="02020603050405020304" pitchFamily="18" charset="0"/>
              </a:rPr>
              <a:t>까지 다양하게 보입니다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en-US" altLang="ko-KR" sz="1200" kern="100" dirty="0">
                <a:effectLst/>
                <a:latin typeface="맑은 고딕" panose="020B0503020000020004" pitchFamily="34" charset="-127"/>
                <a:ea typeface="+mn-ea"/>
                <a:cs typeface="Times New Roman" panose="02020603050405020304" pitchFamily="18" charset="0"/>
              </a:rPr>
              <a:t>Z-buffer</a:t>
            </a:r>
            <a:r>
              <a:rPr lang="ko-KR" altLang="ko-KR" sz="1200" kern="100" dirty="0">
                <a:effectLst/>
                <a:latin typeface="맑은 고딕" panose="020B0503020000020004" pitchFamily="34" charset="-127"/>
                <a:ea typeface="+mn-ea"/>
                <a:cs typeface="Times New Roman" panose="02020603050405020304" pitchFamily="18" charset="0"/>
              </a:rPr>
              <a:t>의 현재 값들과 비교해서 녹색 삼각형이 더 작은</a:t>
            </a:r>
            <a:r>
              <a:rPr lang="en-US" altLang="ko-KR" sz="1200" kern="100" dirty="0">
                <a:effectLst/>
                <a:latin typeface="맑은 고딕" panose="020B0503020000020004" pitchFamily="34" charset="-127"/>
                <a:ea typeface="+mn-ea"/>
                <a:cs typeface="Times New Roman" panose="02020603050405020304" pitchFamily="18" charset="0"/>
              </a:rPr>
              <a:t> Z </a:t>
            </a:r>
            <a:r>
              <a:rPr lang="ko-KR" altLang="ko-KR" sz="1200" kern="100" dirty="0">
                <a:effectLst/>
                <a:latin typeface="맑은 고딕" panose="020B0503020000020004" pitchFamily="34" charset="-127"/>
                <a:ea typeface="+mn-ea"/>
                <a:cs typeface="Times New Roman" panose="02020603050405020304" pitchFamily="18" charset="0"/>
              </a:rPr>
              <a:t>값을 갖는 경우</a:t>
            </a:r>
            <a:r>
              <a:rPr lang="en-US" altLang="ko-KR" sz="1200" kern="100" dirty="0">
                <a:effectLst/>
                <a:latin typeface="맑은 고딕" panose="020B0503020000020004" pitchFamily="34" charset="-127"/>
                <a:ea typeface="+mn-ea"/>
                <a:cs typeface="Times New Roman" panose="02020603050405020304" pitchFamily="18" charset="0"/>
              </a:rPr>
              <a:t>, pixel</a:t>
            </a:r>
            <a:r>
              <a:rPr lang="ko-KR" altLang="ko-KR" sz="1200" kern="100" dirty="0">
                <a:effectLst/>
                <a:latin typeface="맑은 고딕" panose="020B0503020000020004" pitchFamily="34" charset="-127"/>
                <a:ea typeface="+mn-ea"/>
                <a:cs typeface="Times New Roman" panose="02020603050405020304" pitchFamily="18" charset="0"/>
              </a:rPr>
              <a:t>에는 녹색이 칠해지면서</a:t>
            </a:r>
            <a:r>
              <a:rPr lang="en-US" altLang="ko-KR" sz="1200" kern="100" dirty="0">
                <a:effectLst/>
                <a:latin typeface="맑은 고딕" panose="020B0503020000020004" pitchFamily="34" charset="-127"/>
                <a:ea typeface="+mn-ea"/>
                <a:cs typeface="Times New Roman" panose="02020603050405020304" pitchFamily="18" charset="0"/>
              </a:rPr>
              <a:t> Z-buffer</a:t>
            </a:r>
            <a:r>
              <a:rPr lang="ko-KR" altLang="ko-KR" sz="1200" kern="100" dirty="0">
                <a:effectLst/>
                <a:latin typeface="맑은 고딕" panose="020B0503020000020004" pitchFamily="34" charset="-127"/>
                <a:ea typeface="+mn-ea"/>
                <a:cs typeface="Times New Roman" panose="02020603050405020304" pitchFamily="18" charset="0"/>
              </a:rPr>
              <a:t>값도 바뀌게 됩니다</a:t>
            </a:r>
            <a:r>
              <a:rPr lang="en-US" altLang="ko-KR" sz="1200" kern="100" dirty="0">
                <a:effectLst/>
                <a:latin typeface="맑은 고딕" panose="020B0503020000020004" pitchFamily="34" charset="-127"/>
                <a:ea typeface="+mn-ea"/>
                <a:cs typeface="Times New Roman" panose="02020603050405020304" pitchFamily="18" charset="0"/>
              </a:rPr>
              <a:t>.</a:t>
            </a:r>
            <a:endParaRPr lang="ko-KR" altLang="ko-KR" sz="1200" kern="100" dirty="0">
              <a:effectLst/>
              <a:latin typeface="맑은 고딕" panose="020B0503020000020004" pitchFamily="34" charset="-127"/>
              <a:ea typeface="+mn-ea"/>
              <a:cs typeface="Times New Roman" panose="02020603050405020304" pitchFamily="18" charset="0"/>
            </a:endParaRPr>
          </a:p>
          <a:p>
            <a:pPr algn="just" latinLnBrk="1">
              <a:spcAft>
                <a:spcPts val="0"/>
              </a:spcAft>
            </a:pP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5</a:t>
            </a:fld>
            <a:endParaRPr lang="ko-KR" altLang="en-US"/>
          </a:p>
        </p:txBody>
      </p:sp>
    </p:spTree>
    <p:extLst>
      <p:ext uri="{BB962C8B-B14F-4D97-AF65-F5344CB8AC3E}">
        <p14:creationId xmlns:p14="http://schemas.microsoft.com/office/powerpoint/2010/main" val="485567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342900" lvl="0" indent="-342900" algn="just" latinLnBrk="1">
              <a:spcAft>
                <a:spcPts val="0"/>
              </a:spcAft>
              <a:buFont typeface="+mj-lt"/>
              <a:buAutoNum type="arabicPeriod"/>
            </a:pPr>
            <a:r>
              <a:rPr lang="en-US" altLang="ko-KR" sz="1200" kern="100" dirty="0">
                <a:effectLst/>
                <a:latin typeface="맑은 고딕" panose="020B0503020000020004" pitchFamily="34" charset="-127"/>
                <a:ea typeface="+mn-ea"/>
                <a:cs typeface="Times New Roman" panose="02020603050405020304" pitchFamily="18" charset="0"/>
              </a:rPr>
              <a:t>Polygon</a:t>
            </a:r>
            <a:r>
              <a:rPr lang="ko-KR" altLang="ko-KR" sz="1200" kern="100" dirty="0">
                <a:effectLst/>
                <a:latin typeface="맑은 고딕" panose="020B0503020000020004" pitchFamily="34" charset="-127"/>
                <a:ea typeface="+mn-ea"/>
                <a:cs typeface="Times New Roman" panose="02020603050405020304" pitchFamily="18" charset="0"/>
              </a:rPr>
              <a:t>의</a:t>
            </a:r>
            <a:r>
              <a:rPr lang="en-US" altLang="ko-KR" sz="1200" kern="100" dirty="0">
                <a:effectLst/>
                <a:latin typeface="맑은 고딕" panose="020B0503020000020004" pitchFamily="34" charset="-127"/>
                <a:ea typeface="+mn-ea"/>
                <a:cs typeface="Times New Roman" panose="02020603050405020304" pitchFamily="18" charset="0"/>
              </a:rPr>
              <a:t> Z-value</a:t>
            </a:r>
            <a:r>
              <a:rPr lang="ko-KR" altLang="ko-KR" sz="1200" kern="100" dirty="0">
                <a:effectLst/>
                <a:latin typeface="맑은 고딕" panose="020B0503020000020004" pitchFamily="34" charset="-127"/>
                <a:ea typeface="+mn-ea"/>
                <a:cs typeface="Times New Roman" panose="02020603050405020304" pitchFamily="18" charset="0"/>
              </a:rPr>
              <a:t>를</a:t>
            </a:r>
            <a:r>
              <a:rPr lang="en-US" altLang="ko-KR" sz="1200" kern="100" dirty="0">
                <a:effectLst/>
                <a:latin typeface="맑은 고딕" panose="020B0503020000020004" pitchFamily="34" charset="-127"/>
                <a:ea typeface="+mn-ea"/>
                <a:cs typeface="Times New Roman" panose="02020603050405020304" pitchFamily="18" charset="0"/>
              </a:rPr>
              <a:t> scan conversion</a:t>
            </a:r>
            <a:r>
              <a:rPr lang="ko-KR" altLang="ko-KR" sz="1200" kern="100" dirty="0">
                <a:effectLst/>
                <a:latin typeface="맑은 고딕" panose="020B0503020000020004" pitchFamily="34" charset="-127"/>
                <a:ea typeface="+mn-ea"/>
                <a:cs typeface="Times New Roman" panose="02020603050405020304" pitchFamily="18" charset="0"/>
              </a:rPr>
              <a:t>하는 과정을 살펴보도록 하겠습니다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먼저 삼각형의 세</a:t>
            </a:r>
            <a:r>
              <a:rPr lang="en-US" altLang="ko-KR" sz="1200" kern="100" dirty="0">
                <a:effectLst/>
                <a:latin typeface="맑은 고딕" panose="020B0503020000020004" pitchFamily="34" charset="-127"/>
                <a:ea typeface="+mn-ea"/>
                <a:cs typeface="Times New Roman" panose="02020603050405020304" pitchFamily="18" charset="0"/>
              </a:rPr>
              <a:t> vertex</a:t>
            </a:r>
            <a:r>
              <a:rPr lang="ko-KR" altLang="ko-KR" sz="1200" kern="100" dirty="0">
                <a:effectLst/>
                <a:latin typeface="맑은 고딕" panose="020B0503020000020004" pitchFamily="34" charset="-127"/>
                <a:ea typeface="+mn-ea"/>
                <a:cs typeface="Times New Roman" panose="02020603050405020304" pitchFamily="18" charset="0"/>
              </a:rPr>
              <a:t>에</a:t>
            </a:r>
            <a:r>
              <a:rPr lang="en-US" altLang="ko-KR" sz="1200" kern="100" dirty="0">
                <a:effectLst/>
                <a:latin typeface="맑은 고딕" panose="020B0503020000020004" pitchFamily="34" charset="-127"/>
                <a:ea typeface="+mn-ea"/>
                <a:cs typeface="Times New Roman" panose="02020603050405020304" pitchFamily="18" charset="0"/>
              </a:rPr>
              <a:t> z1, z2, z3</a:t>
            </a:r>
            <a:r>
              <a:rPr lang="ko-KR" altLang="ko-KR" sz="1200" kern="100" dirty="0">
                <a:effectLst/>
                <a:latin typeface="맑은 고딕" panose="020B0503020000020004" pitchFamily="34" charset="-127"/>
                <a:ea typeface="+mn-ea"/>
                <a:cs typeface="Times New Roman" panose="02020603050405020304" pitchFamily="18" charset="0"/>
              </a:rPr>
              <a:t>가 주어졌다고 가정합니다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하나의</a:t>
            </a:r>
            <a:r>
              <a:rPr lang="en-US" altLang="ko-KR" sz="1200" kern="100" dirty="0">
                <a:effectLst/>
                <a:latin typeface="맑은 고딕" panose="020B0503020000020004" pitchFamily="34" charset="-127"/>
                <a:ea typeface="+mn-ea"/>
                <a:cs typeface="Times New Roman" panose="02020603050405020304" pitchFamily="18" charset="0"/>
              </a:rPr>
              <a:t> scan line</a:t>
            </a:r>
            <a:r>
              <a:rPr lang="ko-KR" altLang="ko-KR" sz="1200" kern="100" dirty="0">
                <a:effectLst/>
                <a:latin typeface="맑은 고딕" panose="020B0503020000020004" pitchFamily="34" charset="-127"/>
                <a:ea typeface="+mn-ea"/>
                <a:cs typeface="Times New Roman" panose="02020603050405020304" pitchFamily="18" charset="0"/>
              </a:rPr>
              <a:t>과 두</a:t>
            </a:r>
            <a:r>
              <a:rPr lang="en-US" altLang="ko-KR" sz="1200" kern="100" dirty="0">
                <a:effectLst/>
                <a:latin typeface="맑은 고딕" panose="020B0503020000020004" pitchFamily="34" charset="-127"/>
                <a:ea typeface="+mn-ea"/>
                <a:cs typeface="Times New Roman" panose="02020603050405020304" pitchFamily="18" charset="0"/>
              </a:rPr>
              <a:t> edge</a:t>
            </a:r>
            <a:r>
              <a:rPr lang="ko-KR" altLang="ko-KR" sz="1200" kern="100" dirty="0">
                <a:effectLst/>
                <a:latin typeface="맑은 고딕" panose="020B0503020000020004" pitchFamily="34" charset="-127"/>
                <a:ea typeface="+mn-ea"/>
                <a:cs typeface="Times New Roman" panose="02020603050405020304" pitchFamily="18" charset="0"/>
              </a:rPr>
              <a:t>가 만나는</a:t>
            </a:r>
            <a:r>
              <a:rPr lang="en-US" altLang="ko-KR" sz="1200" kern="100" dirty="0">
                <a:effectLst/>
                <a:latin typeface="맑은 고딕" panose="020B0503020000020004" pitchFamily="34" charset="-127"/>
                <a:ea typeface="+mn-ea"/>
                <a:cs typeface="Times New Roman" panose="02020603050405020304" pitchFamily="18" charset="0"/>
              </a:rPr>
              <a:t> pixel</a:t>
            </a:r>
            <a:r>
              <a:rPr lang="ko-KR" altLang="ko-KR" sz="1200" kern="100" dirty="0">
                <a:effectLst/>
                <a:latin typeface="맑은 고딕" panose="020B0503020000020004" pitchFamily="34" charset="-127"/>
                <a:ea typeface="+mn-ea"/>
                <a:cs typeface="Times New Roman" panose="02020603050405020304" pitchFamily="18" charset="0"/>
              </a:rPr>
              <a:t>들에서의</a:t>
            </a:r>
            <a:r>
              <a:rPr lang="en-US" altLang="ko-KR" sz="1200" kern="100" dirty="0">
                <a:effectLst/>
                <a:latin typeface="맑은 고딕" panose="020B0503020000020004" pitchFamily="34" charset="-127"/>
                <a:ea typeface="+mn-ea"/>
                <a:cs typeface="Times New Roman" panose="02020603050405020304" pitchFamily="18" charset="0"/>
              </a:rPr>
              <a:t> z value</a:t>
            </a:r>
            <a:r>
              <a:rPr lang="ko-KR" altLang="ko-KR" sz="1200" kern="100" dirty="0">
                <a:effectLst/>
                <a:latin typeface="맑은 고딕" panose="020B0503020000020004" pitchFamily="34" charset="-127"/>
                <a:ea typeface="+mn-ea"/>
                <a:cs typeface="Times New Roman" panose="02020603050405020304" pitchFamily="18" charset="0"/>
              </a:rPr>
              <a:t>인</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Za</a:t>
            </a:r>
            <a:r>
              <a:rPr lang="ko-KR" altLang="ko-KR" sz="1200" kern="100" dirty="0">
                <a:effectLst/>
                <a:latin typeface="맑은 고딕" panose="020B0503020000020004" pitchFamily="34" charset="-127"/>
                <a:ea typeface="+mn-ea"/>
                <a:cs typeface="Times New Roman" panose="02020603050405020304" pitchFamily="18" charset="0"/>
              </a:rPr>
              <a:t>와</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Zb</a:t>
            </a:r>
            <a:r>
              <a:rPr lang="ko-KR" altLang="ko-KR" sz="1200" kern="100" dirty="0">
                <a:effectLst/>
                <a:latin typeface="맑은 고딕" panose="020B0503020000020004" pitchFamily="34" charset="-127"/>
                <a:ea typeface="+mn-ea"/>
                <a:cs typeface="Times New Roman" panose="02020603050405020304" pitchFamily="18" charset="0"/>
              </a:rPr>
              <a:t>는</a:t>
            </a:r>
            <a:r>
              <a:rPr lang="en-US" altLang="ko-KR" sz="1200" kern="100" dirty="0">
                <a:effectLst/>
                <a:latin typeface="맑은 고딕" panose="020B0503020000020004" pitchFamily="34" charset="-127"/>
                <a:ea typeface="+mn-ea"/>
                <a:cs typeface="Times New Roman" panose="02020603050405020304" pitchFamily="18" charset="0"/>
              </a:rPr>
              <a:t> z1, z2, z3</a:t>
            </a:r>
            <a:r>
              <a:rPr lang="ko-KR" altLang="ko-KR" sz="1200" kern="100" dirty="0">
                <a:effectLst/>
                <a:latin typeface="맑은 고딕" panose="020B0503020000020004" pitchFamily="34" charset="-127"/>
                <a:ea typeface="+mn-ea"/>
                <a:cs typeface="Times New Roman" panose="02020603050405020304" pitchFamily="18" charset="0"/>
              </a:rPr>
              <a:t>로 부터</a:t>
            </a:r>
            <a:r>
              <a:rPr lang="en-US" altLang="ko-KR" sz="1200" kern="100" dirty="0">
                <a:effectLst/>
                <a:latin typeface="맑은 고딕" panose="020B0503020000020004" pitchFamily="34" charset="-127"/>
                <a:ea typeface="+mn-ea"/>
                <a:cs typeface="Times New Roman" panose="02020603050405020304" pitchFamily="18" charset="0"/>
              </a:rPr>
              <a:t> interpolation</a:t>
            </a:r>
            <a:r>
              <a:rPr lang="ko-KR" altLang="ko-KR" sz="1200" kern="100" dirty="0">
                <a:effectLst/>
                <a:latin typeface="맑은 고딕" panose="020B0503020000020004" pitchFamily="34" charset="-127"/>
                <a:ea typeface="+mn-ea"/>
                <a:cs typeface="Times New Roman" panose="02020603050405020304" pitchFamily="18" charset="0"/>
              </a:rPr>
              <a:t>하여 이와 같이 계산할 수 있습니다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마지막으로</a:t>
            </a:r>
            <a:r>
              <a:rPr lang="en-US" altLang="ko-KR" sz="1200" kern="100" dirty="0">
                <a:effectLst/>
                <a:latin typeface="맑은 고딕" panose="020B0503020000020004" pitchFamily="34" charset="-127"/>
                <a:ea typeface="+mn-ea"/>
                <a:cs typeface="Times New Roman" panose="02020603050405020304" pitchFamily="18" charset="0"/>
              </a:rPr>
              <a:t> scanline </a:t>
            </a:r>
            <a:r>
              <a:rPr lang="ko-KR" altLang="ko-KR" sz="1200" kern="100" dirty="0">
                <a:effectLst/>
                <a:latin typeface="맑은 고딕" panose="020B0503020000020004" pitchFamily="34" charset="-127"/>
                <a:ea typeface="+mn-ea"/>
                <a:cs typeface="Times New Roman" panose="02020603050405020304" pitchFamily="18" charset="0"/>
              </a:rPr>
              <a:t>중간의 특정</a:t>
            </a:r>
            <a:r>
              <a:rPr lang="en-US" altLang="ko-KR" sz="1200" kern="100" dirty="0">
                <a:effectLst/>
                <a:latin typeface="맑은 고딕" panose="020B0503020000020004" pitchFamily="34" charset="-127"/>
                <a:ea typeface="+mn-ea"/>
                <a:cs typeface="Times New Roman" panose="02020603050405020304" pitchFamily="18" charset="0"/>
              </a:rPr>
              <a:t> pixel </a:t>
            </a:r>
            <a:r>
              <a:rPr lang="ko-KR" altLang="ko-KR" sz="1200" kern="100" dirty="0">
                <a:effectLst/>
                <a:latin typeface="맑은 고딕" panose="020B0503020000020004" pitchFamily="34" charset="-127"/>
                <a:ea typeface="+mn-ea"/>
                <a:cs typeface="Times New Roman" panose="02020603050405020304" pitchFamily="18" charset="0"/>
              </a:rPr>
              <a:t>에서의</a:t>
            </a:r>
            <a:r>
              <a:rPr lang="en-US" altLang="ko-KR" sz="1200" kern="100" dirty="0">
                <a:effectLst/>
                <a:latin typeface="맑은 고딕" panose="020B0503020000020004" pitchFamily="34" charset="-127"/>
                <a:ea typeface="+mn-ea"/>
                <a:cs typeface="Times New Roman" panose="02020603050405020304" pitchFamily="18" charset="0"/>
              </a:rPr>
              <a:t> z value</a:t>
            </a:r>
            <a:r>
              <a:rPr lang="ko-KR" altLang="ko-KR" sz="1200" kern="100" dirty="0">
                <a:effectLst/>
                <a:latin typeface="맑은 고딕" panose="020B0503020000020004" pitchFamily="34" charset="-127"/>
                <a:ea typeface="+mn-ea"/>
                <a:cs typeface="Times New Roman" panose="02020603050405020304" pitchFamily="18" charset="0"/>
              </a:rPr>
              <a:t>인</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Zp</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값은 같은 방식으로</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Za</a:t>
            </a:r>
            <a:r>
              <a:rPr lang="ko-KR" altLang="ko-KR" sz="1200" kern="100" dirty="0">
                <a:effectLst/>
                <a:latin typeface="맑은 고딕" panose="020B0503020000020004" pitchFamily="34" charset="-127"/>
                <a:ea typeface="+mn-ea"/>
                <a:cs typeface="Times New Roman" panose="02020603050405020304" pitchFamily="18" charset="0"/>
              </a:rPr>
              <a:t>와</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Zb</a:t>
            </a:r>
            <a:r>
              <a:rPr lang="ko-KR" altLang="ko-KR" sz="1200" kern="100" dirty="0">
                <a:effectLst/>
                <a:latin typeface="맑은 고딕" panose="020B0503020000020004" pitchFamily="34" charset="-127"/>
                <a:ea typeface="+mn-ea"/>
                <a:cs typeface="Times New Roman" panose="02020603050405020304" pitchFamily="18" charset="0"/>
              </a:rPr>
              <a:t>를</a:t>
            </a:r>
            <a:r>
              <a:rPr lang="en-US" altLang="ko-KR" sz="1200" kern="100" dirty="0">
                <a:effectLst/>
                <a:latin typeface="맑은 고딕" panose="020B0503020000020004" pitchFamily="34" charset="-127"/>
                <a:ea typeface="+mn-ea"/>
                <a:cs typeface="Times New Roman" panose="02020603050405020304" pitchFamily="18" charset="0"/>
              </a:rPr>
              <a:t> interpolation</a:t>
            </a:r>
            <a:r>
              <a:rPr lang="ko-KR" altLang="ko-KR" sz="1200" kern="100" dirty="0">
                <a:effectLst/>
                <a:latin typeface="맑은 고딕" panose="020B0503020000020004" pitchFamily="34" charset="-127"/>
                <a:ea typeface="+mn-ea"/>
                <a:cs typeface="Times New Roman" panose="02020603050405020304" pitchFamily="18" charset="0"/>
              </a:rPr>
              <a:t>하여 계산할 수 있습니다</a:t>
            </a:r>
            <a:r>
              <a:rPr lang="en-US" altLang="ko-KR" sz="1200" kern="100" dirty="0">
                <a:effectLst/>
                <a:latin typeface="맑은 고딕" panose="020B0503020000020004" pitchFamily="34" charset="-127"/>
                <a:ea typeface="+mn-ea"/>
                <a:cs typeface="Times New Roman" panose="02020603050405020304" pitchFamily="18" charset="0"/>
              </a:rPr>
              <a:t>.</a:t>
            </a:r>
            <a:endParaRPr lang="ko-KR" altLang="ko-KR" sz="1200" kern="100" dirty="0">
              <a:effectLst/>
              <a:latin typeface="맑은 고딕" panose="020B0503020000020004" pitchFamily="34" charset="-127"/>
              <a:ea typeface="+mn-ea"/>
              <a:cs typeface="Times New Roman" panose="02020603050405020304" pitchFamily="18" charset="0"/>
            </a:endParaRPr>
          </a:p>
          <a:p>
            <a:pPr algn="just" latinLnBrk="1">
              <a:spcAft>
                <a:spcPts val="0"/>
              </a:spcAft>
            </a:pP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6</a:t>
            </a:fld>
            <a:endParaRPr lang="ko-KR" altLang="en-US"/>
          </a:p>
        </p:txBody>
      </p:sp>
    </p:spTree>
    <p:extLst>
      <p:ext uri="{BB962C8B-B14F-4D97-AF65-F5344CB8AC3E}">
        <p14:creationId xmlns:p14="http://schemas.microsoft.com/office/powerpoint/2010/main" val="2616726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342900" lvl="0" indent="-342900" algn="just" latinLnBrk="1">
              <a:spcAft>
                <a:spcPts val="0"/>
              </a:spcAft>
              <a:buFont typeface="+mj-lt"/>
              <a:buAutoNum type="arabicPeriod"/>
            </a:pPr>
            <a:r>
              <a:rPr lang="en-US" altLang="ko-KR" sz="1200" kern="100" dirty="0">
                <a:effectLst/>
                <a:latin typeface="맑은 고딕" panose="020B0503020000020004" pitchFamily="34" charset="-127"/>
                <a:ea typeface="+mn-ea"/>
                <a:cs typeface="Times New Roman" panose="02020603050405020304" pitchFamily="18" charset="0"/>
              </a:rPr>
              <a:t>Z-buffer</a:t>
            </a:r>
            <a:r>
              <a:rPr lang="ko-KR" altLang="ko-KR" sz="1200" kern="100" dirty="0">
                <a:effectLst/>
                <a:latin typeface="맑은 고딕" panose="020B0503020000020004" pitchFamily="34" charset="-127"/>
                <a:ea typeface="+mn-ea"/>
                <a:cs typeface="Times New Roman" panose="02020603050405020304" pitchFamily="18" charset="0"/>
              </a:rPr>
              <a:t>의 장점을 살펴보죠</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먼저 계산이 간단하고 매우 빠르며</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하드웨어로 구현하기 쉽습니다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복잡한 프리프로세싱이나</a:t>
            </a:r>
            <a:r>
              <a:rPr lang="en-US" altLang="ko-KR" sz="1200" kern="100" dirty="0">
                <a:effectLst/>
                <a:latin typeface="맑은 고딕" panose="020B0503020000020004" pitchFamily="34" charset="-127"/>
                <a:ea typeface="+mn-ea"/>
                <a:cs typeface="Times New Roman" panose="02020603050405020304" pitchFamily="18" charset="0"/>
              </a:rPr>
              <a:t> sorting</a:t>
            </a:r>
            <a:r>
              <a:rPr lang="ko-KR" altLang="ko-KR" sz="1200" kern="100" dirty="0">
                <a:effectLst/>
                <a:latin typeface="맑은 고딕" panose="020B0503020000020004" pitchFamily="34" charset="-127"/>
                <a:ea typeface="+mn-ea"/>
                <a:cs typeface="Times New Roman" panose="02020603050405020304" pitchFamily="18" charset="0"/>
              </a:rPr>
              <a:t>등이 필요없습니다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때문에</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현재 거의 모든</a:t>
            </a:r>
            <a:r>
              <a:rPr lang="en-US" altLang="ko-KR" sz="1200" kern="100" dirty="0">
                <a:effectLst/>
                <a:latin typeface="맑은 고딕" panose="020B0503020000020004" pitchFamily="34" charset="-127"/>
                <a:ea typeface="+mn-ea"/>
                <a:cs typeface="Times New Roman" panose="02020603050405020304" pitchFamily="18" charset="0"/>
              </a:rPr>
              <a:t> graphics </a:t>
            </a:r>
            <a:r>
              <a:rPr lang="ko-KR" altLang="ko-KR" sz="1200" kern="100" dirty="0">
                <a:effectLst/>
                <a:latin typeface="맑은 고딕" panose="020B0503020000020004" pitchFamily="34" charset="-127"/>
                <a:ea typeface="+mn-ea"/>
                <a:cs typeface="Times New Roman" panose="02020603050405020304" pitchFamily="18" charset="0"/>
              </a:rPr>
              <a:t>하드웨어들은</a:t>
            </a:r>
            <a:r>
              <a:rPr lang="en-US" altLang="ko-KR" sz="1200" kern="100" dirty="0">
                <a:effectLst/>
                <a:latin typeface="맑은 고딕" panose="020B0503020000020004" pitchFamily="34" charset="-127"/>
                <a:ea typeface="+mn-ea"/>
                <a:cs typeface="Times New Roman" panose="02020603050405020304" pitchFamily="18" charset="0"/>
              </a:rPr>
              <a:t> Z-buffer </a:t>
            </a:r>
            <a:r>
              <a:rPr lang="ko-KR" altLang="ko-KR" sz="1200" kern="100" dirty="0">
                <a:effectLst/>
                <a:latin typeface="맑은 고딕" panose="020B0503020000020004" pitchFamily="34" charset="-127"/>
                <a:ea typeface="+mn-ea"/>
                <a:cs typeface="Times New Roman" panose="02020603050405020304" pitchFamily="18" charset="0"/>
              </a:rPr>
              <a:t>알고리즘을 장착하고 있습니다</a:t>
            </a:r>
            <a:r>
              <a:rPr lang="en-US" altLang="ko-KR" sz="1200" kern="100" dirty="0">
                <a:effectLst/>
                <a:latin typeface="맑은 고딕" panose="020B0503020000020004" pitchFamily="34" charset="-127"/>
                <a:ea typeface="+mn-ea"/>
                <a:cs typeface="Times New Roman" panose="02020603050405020304" pitchFamily="18" charset="0"/>
              </a:rPr>
              <a:t>.</a:t>
            </a:r>
            <a:endParaRPr lang="ko-KR" altLang="ko-KR" sz="1200" kern="100" dirty="0">
              <a:effectLst/>
              <a:latin typeface="맑은 고딕" panose="020B0503020000020004" pitchFamily="34" charset="-127"/>
              <a:ea typeface="+mn-ea"/>
              <a:cs typeface="Times New Roman" panose="02020603050405020304" pitchFamily="18" charset="0"/>
            </a:endParaRPr>
          </a:p>
          <a:p>
            <a:pPr algn="just" latinLnBrk="1">
              <a:spcAft>
                <a:spcPts val="0"/>
              </a:spcAft>
            </a:pPr>
            <a:endParaRPr lang="ko-KR" altLang="ko-KR" sz="1200" kern="100" dirty="0">
              <a:effectLst/>
              <a:latin typeface="맑은 고딕" panose="020B0503020000020004" pitchFamily="34" charset="-127"/>
              <a:ea typeface="+mn-ea"/>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7</a:t>
            </a:fld>
            <a:endParaRPr lang="ko-KR" altLang="en-US"/>
          </a:p>
        </p:txBody>
      </p:sp>
    </p:spTree>
    <p:extLst>
      <p:ext uri="{BB962C8B-B14F-4D97-AF65-F5344CB8AC3E}">
        <p14:creationId xmlns:p14="http://schemas.microsoft.com/office/powerpoint/2010/main" val="3162162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kumimoji="1" lang="ko-KR" altLang="en-US" dirty="0"/>
              <a:t>두 개의 평면 또는 삼각형이 서로 너무 가깝게 겹쳐서 </a:t>
            </a:r>
            <a:r>
              <a:rPr kumimoji="1" lang="ko-KR" altLang="en-US" dirty="0" err="1"/>
              <a:t>정렬되어있을</a:t>
            </a:r>
            <a:r>
              <a:rPr kumimoji="1" lang="ko-KR" altLang="en-US" dirty="0"/>
              <a:t> 때 </a:t>
            </a:r>
            <a:r>
              <a:rPr kumimoji="1" lang="en-US" altLang="ko-KR" dirty="0" err="1"/>
              <a:t>z-buffer</a:t>
            </a:r>
            <a:r>
              <a:rPr kumimoji="1" lang="ko-KR" altLang="en-US" dirty="0"/>
              <a:t>에 두 가지 모양 중 어느 것이 다른 앞의 모양인지 알아내는 데 필요한 정밀도가 충분하지 않습니다</a:t>
            </a:r>
            <a:r>
              <a:rPr kumimoji="1" lang="en-US" altLang="ko-KR" dirty="0"/>
              <a:t>.</a:t>
            </a:r>
          </a:p>
          <a:p>
            <a:r>
              <a:rPr kumimoji="1" lang="ko-KR" altLang="en-US" dirty="0"/>
              <a:t>두 가지 모양이 계속해서 이상한 </a:t>
            </a:r>
            <a:r>
              <a:rPr kumimoji="1" lang="ko-KR" altLang="en-US" dirty="0" err="1"/>
              <a:t>글리치</a:t>
            </a:r>
            <a:r>
              <a:rPr kumimoji="1" lang="ko-KR" altLang="en-US" dirty="0"/>
              <a:t> 패턴을 일으키며 순서를 바꾸기도 하는 것처럼 보이는 이러한 현상을 </a:t>
            </a:r>
            <a:r>
              <a:rPr kumimoji="1" lang="en-US" altLang="ko-KR" dirty="0"/>
              <a:t>z-fighting</a:t>
            </a:r>
            <a:r>
              <a:rPr kumimoji="1" lang="ko-KR" altLang="en-US" dirty="0"/>
              <a:t>이라 부릅니다</a:t>
            </a:r>
            <a:r>
              <a:rPr kumimoji="1" lang="en-US" altLang="ko-KR" dirty="0"/>
              <a:t>.</a:t>
            </a:r>
            <a:r>
              <a:rPr kumimoji="1" lang="ko-KR" altLang="en-US" dirty="0"/>
              <a:t> </a:t>
            </a:r>
            <a:endParaRPr kumimoji="1" lang="en-US" altLang="ko-KR" dirty="0"/>
          </a:p>
        </p:txBody>
      </p:sp>
      <p:sp>
        <p:nvSpPr>
          <p:cNvPr id="4" name="슬라이드 번호 개체 틀 3"/>
          <p:cNvSpPr>
            <a:spLocks noGrp="1"/>
          </p:cNvSpPr>
          <p:nvPr>
            <p:ph type="sldNum" sz="quarter" idx="5"/>
          </p:nvPr>
        </p:nvSpPr>
        <p:spPr/>
        <p:txBody>
          <a:bodyPr/>
          <a:lstStyle/>
          <a:p>
            <a:fld id="{11E810AA-3F79-4A83-B6E2-5C05A72167ED}" type="slidenum">
              <a:rPr lang="ko-KR" altLang="en-US" smtClean="0"/>
              <a:t>8</a:t>
            </a:fld>
            <a:endParaRPr lang="ko-KR" altLang="en-US"/>
          </a:p>
        </p:txBody>
      </p:sp>
    </p:spTree>
    <p:extLst>
      <p:ext uri="{BB962C8B-B14F-4D97-AF65-F5344CB8AC3E}">
        <p14:creationId xmlns:p14="http://schemas.microsoft.com/office/powerpoint/2010/main" val="3582078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914400" y="2130426"/>
            <a:ext cx="10363200" cy="1470025"/>
          </a:xfrm>
        </p:spPr>
        <p:txBody>
          <a:bodyPr>
            <a:noAutofit/>
          </a:bodyPr>
          <a:lstStyle>
            <a:lvl1pPr algn="ctr">
              <a:defRPr sz="4400" b="1" i="0">
                <a:effectLst/>
                <a:latin typeface="Tahoma" panose="020B0604030504040204" pitchFamily="34" charset="0"/>
                <a:ea typeface="NanumSquare Neo OTF Heavy" pitchFamily="2" charset="-127"/>
                <a:cs typeface="Tahoma" panose="020B0604030504040204" pitchFamily="34" charset="0"/>
              </a:defRPr>
            </a:lvl1pPr>
          </a:lstStyle>
          <a:p>
            <a:r>
              <a:rPr lang="ko-KR" altLang="en-US" dirty="0"/>
              <a:t>마스터 제목 스타일 편집</a:t>
            </a:r>
          </a:p>
        </p:txBody>
      </p:sp>
      <p:sp>
        <p:nvSpPr>
          <p:cNvPr id="3" name="부제목 2"/>
          <p:cNvSpPr>
            <a:spLocks noGrp="1"/>
          </p:cNvSpPr>
          <p:nvPr>
            <p:ph type="subTitle" idx="1"/>
          </p:nvPr>
        </p:nvSpPr>
        <p:spPr>
          <a:xfrm>
            <a:off x="1828800" y="3886200"/>
            <a:ext cx="8534400" cy="1752600"/>
          </a:xfrm>
        </p:spPr>
        <p:txBody>
          <a:bodyPr>
            <a:normAutofit/>
          </a:bodyPr>
          <a:lstStyle>
            <a:lvl1pPr marL="0" indent="0" algn="ctr">
              <a:buNone/>
              <a:defRPr sz="2800" b="1" i="0">
                <a:solidFill>
                  <a:schemeClr val="bg1">
                    <a:lumMod val="65000"/>
                  </a:schemeClr>
                </a:solidFill>
                <a:latin typeface="Tahoma" panose="020B0604030504040204" pitchFamily="34" charset="0"/>
                <a:ea typeface="NanumSquare Neo OTF Heavy" pitchFamily="2" charset="-127"/>
                <a:cs typeface="Tahom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dirty="0"/>
              <a:t>마스터 부제목 스타일 편집</a:t>
            </a:r>
          </a:p>
        </p:txBody>
      </p:sp>
      <p:sp>
        <p:nvSpPr>
          <p:cNvPr id="6" name="슬라이드 번호 개체 틀 5"/>
          <p:cNvSpPr>
            <a:spLocks noGrp="1"/>
          </p:cNvSpPr>
          <p:nvPr>
            <p:ph type="sldNum" sz="quarter" idx="12"/>
          </p:nvPr>
        </p:nvSpPr>
        <p:spPr/>
        <p:txBody>
          <a:bodyPr/>
          <a:lstStyle/>
          <a:p>
            <a:fld id="{4BEDD84E-25D4-4983-8AA1-2863C96F08D9}" type="slidenum">
              <a:rPr lang="ko-KR" altLang="en-US" smtClean="0"/>
              <a:t>‹#›</a:t>
            </a:fld>
            <a:endParaRPr lang="ko-KR"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b="1" i="0">
                <a:latin typeface="Tahoma" panose="020B0604030504040204" pitchFamily="34" charset="0"/>
                <a:ea typeface="NanumSquare Neo OTF Heavy" pitchFamily="2" charset="-127"/>
                <a:cs typeface="Tahoma" panose="020B0604030504040204" pitchFamily="34" charset="0"/>
              </a:defRPr>
            </a:lvl1pPr>
          </a:lstStyle>
          <a:p>
            <a:r>
              <a:rPr lang="ko-KR" altLang="en-US" dirty="0"/>
              <a:t>마스터 제목 스타일 편집</a:t>
            </a:r>
          </a:p>
        </p:txBody>
      </p:sp>
      <p:sp>
        <p:nvSpPr>
          <p:cNvPr id="3" name="내용 개체 틀 2"/>
          <p:cNvSpPr>
            <a:spLocks noGrp="1"/>
          </p:cNvSpPr>
          <p:nvPr>
            <p:ph idx="1"/>
          </p:nvPr>
        </p:nvSpPr>
        <p:spPr/>
        <p:txBody>
          <a:bodyPr/>
          <a:lstStyle>
            <a:lvl1pPr>
              <a:defRPr b="0" i="0">
                <a:solidFill>
                  <a:schemeClr val="tx1">
                    <a:lumMod val="65000"/>
                    <a:lumOff val="35000"/>
                  </a:schemeClr>
                </a:solidFill>
                <a:latin typeface="NanumSquare Neo OTF Regular" pitchFamily="2" charset="-127"/>
                <a:ea typeface="NanumSquare Neo OTF Regular" pitchFamily="2" charset="-127"/>
                <a:cs typeface="Pretendard" panose="02000503000000020004" pitchFamily="2" charset="-127"/>
              </a:defRPr>
            </a:lvl1pPr>
            <a:lvl2pPr marL="742950" indent="-285750">
              <a:buFont typeface="시스템 서체 일반체"/>
              <a:buChar char="◦"/>
              <a:defRPr b="0" i="0">
                <a:solidFill>
                  <a:schemeClr val="tx1">
                    <a:lumMod val="65000"/>
                    <a:lumOff val="35000"/>
                  </a:schemeClr>
                </a:solidFill>
                <a:latin typeface="NanumSquare Neo OTF Regular" pitchFamily="2" charset="-127"/>
                <a:ea typeface="NanumSquare Neo OTF Regular" pitchFamily="2" charset="-127"/>
                <a:cs typeface="Pretendard" panose="02000503000000020004" pitchFamily="2" charset="-127"/>
              </a:defRPr>
            </a:lvl2pPr>
            <a:lvl3pPr marL="1143000" indent="-228600">
              <a:buFont typeface="Wingdings" pitchFamily="2" charset="2"/>
              <a:buChar char="§"/>
              <a:defRPr b="0" i="0">
                <a:solidFill>
                  <a:schemeClr val="tx1">
                    <a:lumMod val="65000"/>
                    <a:lumOff val="35000"/>
                  </a:schemeClr>
                </a:solidFill>
                <a:latin typeface="NanumSquare Neo OTF Regular" pitchFamily="2" charset="-127"/>
                <a:ea typeface="NanumSquare Neo OTF Regular" pitchFamily="2" charset="-127"/>
                <a:cs typeface="Pretendard" panose="02000503000000020004" pitchFamily="2" charset="-127"/>
              </a:defRPr>
            </a:lvl3pPr>
            <a:lvl4pPr>
              <a:defRPr b="0" i="0">
                <a:solidFill>
                  <a:schemeClr val="tx1">
                    <a:lumMod val="65000"/>
                    <a:lumOff val="35000"/>
                  </a:schemeClr>
                </a:solidFill>
                <a:latin typeface="NanumSquare Neo OTF Regular" pitchFamily="2" charset="-127"/>
                <a:ea typeface="NanumSquare Neo OTF Regular" pitchFamily="2" charset="-127"/>
                <a:cs typeface="Pretendard" panose="02000503000000020004" pitchFamily="2" charset="-127"/>
              </a:defRPr>
            </a:lvl4pPr>
            <a:lvl5pPr>
              <a:defRPr b="0" i="0">
                <a:solidFill>
                  <a:schemeClr val="tx1">
                    <a:lumMod val="65000"/>
                    <a:lumOff val="35000"/>
                  </a:schemeClr>
                </a:solidFill>
                <a:latin typeface="NanumSquare Neo OTF Regular" pitchFamily="2" charset="-127"/>
                <a:ea typeface="NanumSquare Neo OTF Regular" pitchFamily="2" charset="-127"/>
                <a:cs typeface="Pretendard" panose="02000503000000020004" pitchFamily="2"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6" name="슬라이드 번호 개체 틀 5"/>
          <p:cNvSpPr>
            <a:spLocks noGrp="1"/>
          </p:cNvSpPr>
          <p:nvPr>
            <p:ph type="sldNum" sz="quarter" idx="12"/>
          </p:nvPr>
        </p:nvSpPr>
        <p:spPr/>
        <p:txBody>
          <a:bodyPr/>
          <a:lstStyle/>
          <a:p>
            <a:fld id="{4BEDD84E-25D4-4983-8AA1-2863C96F08D9}" type="slidenum">
              <a:rPr lang="ko-KR" altLang="en-US" smtClean="0"/>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a:t>마스터 제목 스타일 편집</a:t>
            </a:r>
          </a:p>
        </p:txBody>
      </p:sp>
      <p:sp>
        <p:nvSpPr>
          <p:cNvPr id="3" name="내용 개체 틀 2"/>
          <p:cNvSpPr>
            <a:spLocks noGrp="1"/>
          </p:cNvSpPr>
          <p:nvPr>
            <p:ph sz="half" idx="1"/>
          </p:nvPr>
        </p:nvSpPr>
        <p:spPr>
          <a:xfrm>
            <a:off x="551384" y="1124745"/>
            <a:ext cx="5443016" cy="5544616"/>
          </a:xfrm>
        </p:spPr>
        <p:txBody>
          <a:bodyPr>
            <a:normAutofit/>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내용 개체 틀 3"/>
          <p:cNvSpPr>
            <a:spLocks noGrp="1"/>
          </p:cNvSpPr>
          <p:nvPr>
            <p:ph sz="half" idx="2"/>
          </p:nvPr>
        </p:nvSpPr>
        <p:spPr>
          <a:xfrm>
            <a:off x="6197600" y="1124745"/>
            <a:ext cx="5397031" cy="5544616"/>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7" name="슬라이드 번호 개체 틀 6"/>
          <p:cNvSpPr>
            <a:spLocks noGrp="1"/>
          </p:cNvSpPr>
          <p:nvPr>
            <p:ph type="sldNum" sz="quarter" idx="12"/>
          </p:nvPr>
        </p:nvSpPr>
        <p:spPr/>
        <p:txBody>
          <a:bodyPr/>
          <a:lstStyle/>
          <a:p>
            <a:fld id="{4BEDD84E-25D4-4983-8AA1-2863C96F08D9}" type="slidenum">
              <a:rPr lang="ko-KR" altLang="en-US" smtClean="0"/>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빈 화면">
    <p:spTree>
      <p:nvGrpSpPr>
        <p:cNvPr id="1" name=""/>
        <p:cNvGrpSpPr/>
        <p:nvPr/>
      </p:nvGrpSpPr>
      <p:grpSpPr>
        <a:xfrm>
          <a:off x="0" y="0"/>
          <a:ext cx="0" cy="0"/>
          <a:chOff x="0" y="0"/>
          <a:chExt cx="0" cy="0"/>
        </a:xfrm>
      </p:grpSpPr>
      <p:sp>
        <p:nvSpPr>
          <p:cNvPr id="4" name="슬라이드 번호 개체 틀 3"/>
          <p:cNvSpPr>
            <a:spLocks noGrp="1"/>
          </p:cNvSpPr>
          <p:nvPr>
            <p:ph type="sldNum" sz="quarter" idx="12"/>
          </p:nvPr>
        </p:nvSpPr>
        <p:spPr/>
        <p:txBody>
          <a:bodyPr/>
          <a:lstStyle/>
          <a:p>
            <a:fld id="{4BEDD84E-25D4-4983-8AA1-2863C96F08D9}" type="slidenum">
              <a:rPr lang="ko-KR" altLang="en-US" smtClean="0"/>
              <a:t>‹#›</a:t>
            </a:fld>
            <a:endParaRPr lang="ko-KR" altLang="en-US"/>
          </a:p>
        </p:txBody>
      </p:sp>
      <p:sp>
        <p:nvSpPr>
          <p:cNvPr id="2" name="제목 1">
            <a:extLst>
              <a:ext uri="{FF2B5EF4-FFF2-40B4-BE49-F238E27FC236}">
                <a16:creationId xmlns:a16="http://schemas.microsoft.com/office/drawing/2014/main" id="{EF681723-6876-B176-4DD0-7454E2315294}"/>
              </a:ext>
            </a:extLst>
          </p:cNvPr>
          <p:cNvSpPr>
            <a:spLocks noGrp="1"/>
          </p:cNvSpPr>
          <p:nvPr>
            <p:ph type="title"/>
          </p:nvPr>
        </p:nvSpPr>
        <p:spPr>
          <a:xfrm>
            <a:off x="551384" y="260648"/>
            <a:ext cx="11043247" cy="720080"/>
          </a:xfrm>
        </p:spPr>
        <p:txBody>
          <a:bodyPr/>
          <a:lstStyle/>
          <a:p>
            <a:r>
              <a:rPr lang="ko-KR" altLang="en-US"/>
              <a:t>마스터 제목 스타일 편집</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8" name="Content Placeholder 7"/>
          <p:cNvSpPr>
            <a:spLocks noGrp="1"/>
          </p:cNvSpPr>
          <p:nvPr>
            <p:ph sz="quarter" idx="1"/>
          </p:nvPr>
        </p:nvSpPr>
        <p:spPr>
          <a:xfrm>
            <a:off x="425669" y="1024759"/>
            <a:ext cx="11351172" cy="5223641"/>
          </a:xfrm>
        </p:spPr>
        <p:txBody>
          <a:bodyPr>
            <a:normAutofit/>
          </a:bodyPr>
          <a:lstStyle>
            <a:lvl1pPr>
              <a:defRPr sz="2800"/>
            </a:lvl1pPr>
            <a:lvl2pPr>
              <a:defRPr sz="2400"/>
            </a:lvl2pPr>
            <a:lvl3pPr>
              <a:defRPr sz="2000"/>
            </a:lvl3pPr>
            <a:lvl4pPr>
              <a:defRPr sz="2000"/>
            </a:lvl4pPr>
            <a:lvl5pPr>
              <a:defRPr sz="2000"/>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17" name="Slide Number Placeholder 6"/>
          <p:cNvSpPr>
            <a:spLocks noGrp="1"/>
          </p:cNvSpPr>
          <p:nvPr>
            <p:ph type="sldNum" sz="quarter" idx="4"/>
          </p:nvPr>
        </p:nvSpPr>
        <p:spPr>
          <a:xfrm>
            <a:off x="11030252" y="6445233"/>
            <a:ext cx="746589" cy="284251"/>
          </a:xfrm>
          <a:prstGeom prst="rect">
            <a:avLst/>
          </a:prstGeom>
          <a:noFill/>
        </p:spPr>
        <p:txBody>
          <a:bodyPr/>
          <a:lstStyle>
            <a:lvl1pPr algn="r">
              <a:defRPr sz="1400">
                <a:solidFill>
                  <a:schemeClr val="tx1"/>
                </a:solidFill>
              </a:defRPr>
            </a:lvl1pPr>
          </a:lstStyle>
          <a:p>
            <a:fld id="{78D05866-C636-4A62-B00D-296C176227F2}" type="slidenum">
              <a:rPr lang="en-US" smtClean="0"/>
              <a:pPr/>
              <a:t>‹#›</a:t>
            </a:fld>
            <a:r>
              <a:rPr lang="en-US" dirty="0"/>
              <a:t> </a:t>
            </a:r>
          </a:p>
        </p:txBody>
      </p:sp>
      <p:sp>
        <p:nvSpPr>
          <p:cNvPr id="11" name="Title 10"/>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56249920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551384" y="260648"/>
            <a:ext cx="11043247" cy="720080"/>
          </a:xfrm>
          <a:prstGeom prst="rect">
            <a:avLst/>
          </a:prstGeom>
        </p:spPr>
        <p:txBody>
          <a:bodyPr vert="horz" lIns="91440" tIns="45720" rIns="91440" bIns="45720" rtlCol="0" anchor="ctr">
            <a:noAutofit/>
          </a:bodyPr>
          <a:lstStyle/>
          <a:p>
            <a:r>
              <a:rPr lang="ko-KR" altLang="en-US" dirty="0"/>
              <a:t>마스터 제목 스타일 편집</a:t>
            </a:r>
          </a:p>
        </p:txBody>
      </p:sp>
      <p:sp>
        <p:nvSpPr>
          <p:cNvPr id="3" name="텍스트 개체 틀 2"/>
          <p:cNvSpPr>
            <a:spLocks noGrp="1"/>
          </p:cNvSpPr>
          <p:nvPr>
            <p:ph type="body" idx="1"/>
          </p:nvPr>
        </p:nvSpPr>
        <p:spPr>
          <a:xfrm>
            <a:off x="551384" y="1124743"/>
            <a:ext cx="11043247" cy="5400601"/>
          </a:xfrm>
          <a:prstGeom prst="rect">
            <a:avLst/>
          </a:prstGeom>
        </p:spPr>
        <p:txBody>
          <a:bodyPr vert="horz" lIns="91440" tIns="45720" rIns="91440" bIns="45720" rtlCol="0">
            <a:no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6" name="슬라이드 번호 개체 틀 5"/>
          <p:cNvSpPr>
            <a:spLocks noGrp="1"/>
          </p:cNvSpPr>
          <p:nvPr>
            <p:ph type="sldNum" sz="quarter" idx="4"/>
          </p:nvPr>
        </p:nvSpPr>
        <p:spPr>
          <a:xfrm>
            <a:off x="11594631" y="6381328"/>
            <a:ext cx="373832" cy="365125"/>
          </a:xfrm>
          <a:prstGeom prst="rect">
            <a:avLst/>
          </a:prstGeom>
        </p:spPr>
        <p:txBody>
          <a:bodyPr vert="horz" lIns="91440" tIns="45720" rIns="91440" bIns="45720" rtlCol="0" anchor="ctr"/>
          <a:lstStyle>
            <a:lvl1pPr algn="r">
              <a:defRPr sz="1000">
                <a:solidFill>
                  <a:schemeClr val="tx1">
                    <a:tint val="75000"/>
                  </a:schemeClr>
                </a:solidFill>
                <a:latin typeface="NanumSquare Neo OTF Regular" pitchFamily="2" charset="-127"/>
                <a:ea typeface="NanumSquare Neo OTF Regular" pitchFamily="2" charset="-127"/>
              </a:defRPr>
            </a:lvl1pPr>
          </a:lstStyle>
          <a:p>
            <a:fld id="{4BEDD84E-25D4-4983-8AA1-2863C96F08D9}"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5" r:id="rId4"/>
    <p:sldLayoutId id="2147483656" r:id="rId5"/>
  </p:sldLayoutIdLst>
  <p:hf hdr="0" ftr="0" dt="0"/>
  <p:txStyles>
    <p:titleStyle>
      <a:lvl1pPr algn="l" defTabSz="914400" rtl="0" eaLnBrk="1" latinLnBrk="1" hangingPunct="1">
        <a:spcBef>
          <a:spcPct val="0"/>
        </a:spcBef>
        <a:buNone/>
        <a:defRPr sz="3600" b="1" i="0" kern="1200">
          <a:solidFill>
            <a:schemeClr val="tx1"/>
          </a:solidFill>
          <a:latin typeface="Tahoma" panose="020B0604030504040204" pitchFamily="34" charset="0"/>
          <a:ea typeface="NanumSquare Neo OTF Heavy" pitchFamily="2" charset="-127"/>
          <a:cs typeface="Tahoma" panose="020B0604030504040204" pitchFamily="34" charset="0"/>
        </a:defRPr>
      </a:lvl1pPr>
    </p:titleStyle>
    <p:bodyStyle>
      <a:lvl1pPr marL="342900" indent="-3429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NanumSquare Neo OTF Regular" pitchFamily="2" charset="-127"/>
          <a:ea typeface="NanumSquare Neo OTF Regular" pitchFamily="2" charset="-127"/>
          <a:cs typeface="Tahoma" panose="020B0604030504040204" pitchFamily="34" charset="0"/>
        </a:defRPr>
      </a:lvl1pPr>
      <a:lvl2pPr marL="742950" indent="-285750" algn="l" defTabSz="914400" rtl="0" eaLnBrk="1" latinLnBrk="0" hangingPunct="1">
        <a:spcBef>
          <a:spcPct val="20000"/>
        </a:spcBef>
        <a:buFont typeface="시스템 서체 일반체"/>
        <a:buChar char="◦"/>
        <a:defRPr sz="1800" b="0" i="0" kern="1200">
          <a:solidFill>
            <a:schemeClr val="tx1">
              <a:lumMod val="65000"/>
              <a:lumOff val="35000"/>
            </a:schemeClr>
          </a:solidFill>
          <a:latin typeface="NanumSquare Neo OTF Regular" pitchFamily="2" charset="-127"/>
          <a:ea typeface="NanumSquare Neo OTF Regular" pitchFamily="2" charset="-127"/>
          <a:cs typeface="Tahoma" panose="020B0604030504040204" pitchFamily="34" charset="0"/>
        </a:defRPr>
      </a:lvl2pPr>
      <a:lvl3pPr marL="1143000" indent="-228600" algn="l" defTabSz="914400" rtl="0" eaLnBrk="1" latinLnBrk="0" hangingPunct="1">
        <a:spcBef>
          <a:spcPct val="20000"/>
        </a:spcBef>
        <a:buFont typeface="Wingdings" pitchFamily="2" charset="2"/>
        <a:buChar char="§"/>
        <a:defRPr sz="1600" b="0" i="0" kern="1200">
          <a:solidFill>
            <a:schemeClr val="tx1">
              <a:lumMod val="65000"/>
              <a:lumOff val="35000"/>
            </a:schemeClr>
          </a:solidFill>
          <a:latin typeface="NanumSquare Neo OTF Regular" pitchFamily="2" charset="-127"/>
          <a:ea typeface="NanumSquare Neo OTF Regular" pitchFamily="2" charset="-127"/>
          <a:cs typeface="Tahoma" panose="020B0604030504040204" pitchFamily="34" charset="0"/>
        </a:defRPr>
      </a:lvl3pPr>
      <a:lvl4pPr marL="1600200" indent="-228600" algn="l" defTabSz="914400" rtl="0" eaLnBrk="1" latinLnBrk="0" hangingPunct="1">
        <a:spcBef>
          <a:spcPct val="20000"/>
        </a:spcBef>
        <a:buFont typeface="Arial" pitchFamily="34" charset="0"/>
        <a:buChar char="–"/>
        <a:defRPr sz="1600" b="0" i="0" kern="1200">
          <a:solidFill>
            <a:schemeClr val="tx1">
              <a:lumMod val="65000"/>
              <a:lumOff val="35000"/>
            </a:schemeClr>
          </a:solidFill>
          <a:latin typeface="NanumSquare Neo OTF Regular" pitchFamily="2" charset="-127"/>
          <a:ea typeface="NanumSquare Neo OTF Regular" pitchFamily="2" charset="-127"/>
          <a:cs typeface="Tahoma" panose="020B0604030504040204" pitchFamily="34" charset="0"/>
        </a:defRPr>
      </a:lvl4pPr>
      <a:lvl5pPr marL="2057400" indent="-228600" algn="l" defTabSz="914400" rtl="0" eaLnBrk="1" latinLnBrk="0" hangingPunct="1">
        <a:spcBef>
          <a:spcPct val="20000"/>
        </a:spcBef>
        <a:buFont typeface="Arial" pitchFamily="34" charset="0"/>
        <a:buChar char="»"/>
        <a:defRPr sz="1600" b="0" i="0" kern="1200">
          <a:solidFill>
            <a:schemeClr val="tx1">
              <a:lumMod val="65000"/>
              <a:lumOff val="35000"/>
            </a:schemeClr>
          </a:solidFill>
          <a:latin typeface="NanumSquare Neo OTF Regular" pitchFamily="2" charset="-127"/>
          <a:ea typeface="NanumSquare Neo OTF Regular" pitchFamily="2" charset="-127"/>
          <a:cs typeface="Tahoma" panose="020B0604030504040204" pitchFamily="34" charset="0"/>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ov"/><Relationship Id="rId7" Type="http://schemas.openxmlformats.org/officeDocument/2006/relationships/image" Target="../media/image1.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video" Target="../media/media2.mov"/></Relationships>
</file>

<file path=ppt/slides/_rels/slide3.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4.tiff"/><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914400" y="1554088"/>
            <a:ext cx="10363200" cy="2667000"/>
          </a:xfrm>
        </p:spPr>
        <p:txBody>
          <a:bodyPr/>
          <a:lstStyle/>
          <a:p>
            <a:pPr algn="ctr"/>
            <a:r>
              <a:rPr lang="en-US" altLang="ko-KR" dirty="0"/>
              <a:t>09_1</a:t>
            </a:r>
            <a:r>
              <a:rPr lang="ko-KR" altLang="en-US" dirty="0"/>
              <a:t> </a:t>
            </a:r>
            <a:r>
              <a:rPr lang="en-US" altLang="ko-KR" dirty="0"/>
              <a:t>Depth Testing</a:t>
            </a:r>
            <a:endParaRPr lang="ko-KR" altLang="en-US" dirty="0"/>
          </a:p>
        </p:txBody>
      </p:sp>
      <p:sp>
        <p:nvSpPr>
          <p:cNvPr id="4" name="슬라이드 번호 개체 틀 3">
            <a:extLst>
              <a:ext uri="{FF2B5EF4-FFF2-40B4-BE49-F238E27FC236}">
                <a16:creationId xmlns:a16="http://schemas.microsoft.com/office/drawing/2014/main" id="{1FCBDFFB-387C-BC7A-1695-8325F4C51708}"/>
              </a:ext>
            </a:extLst>
          </p:cNvPr>
          <p:cNvSpPr>
            <a:spLocks noGrp="1"/>
          </p:cNvSpPr>
          <p:nvPr>
            <p:ph type="sldNum" sz="quarter" idx="12"/>
          </p:nvPr>
        </p:nvSpPr>
        <p:spPr/>
        <p:txBody>
          <a:bodyPr/>
          <a:lstStyle/>
          <a:p>
            <a:fld id="{4BEDD84E-25D4-4983-8AA1-2863C96F08D9}" type="slidenum">
              <a:rPr lang="ko-KR" altLang="en-US" smtClean="0"/>
              <a:t>1</a:t>
            </a:fld>
            <a:endParaRPr lang="ko-KR" altLang="en-US"/>
          </a:p>
        </p:txBody>
      </p:sp>
      <p:sp>
        <p:nvSpPr>
          <p:cNvPr id="6" name="부제목 5">
            <a:extLst>
              <a:ext uri="{FF2B5EF4-FFF2-40B4-BE49-F238E27FC236}">
                <a16:creationId xmlns:a16="http://schemas.microsoft.com/office/drawing/2014/main" id="{6AADB6E7-4D46-05A2-BCCA-16E865D844E8}"/>
              </a:ext>
            </a:extLst>
          </p:cNvPr>
          <p:cNvSpPr>
            <a:spLocks noGrp="1"/>
          </p:cNvSpPr>
          <p:nvPr>
            <p:ph type="subTitle" idx="1"/>
          </p:nvPr>
        </p:nvSpPr>
        <p:spPr/>
        <p:txBody>
          <a:bodyPr/>
          <a:lstStyle/>
          <a:p>
            <a:r>
              <a:rPr lang="en-US" altLang="ko-KR" dirty="0"/>
              <a:t>Computer Graphics</a:t>
            </a:r>
            <a:endParaRPr lang="ko-KR" altLang="en-US" dirty="0"/>
          </a:p>
        </p:txBody>
      </p:sp>
    </p:spTree>
    <p:extLst>
      <p:ext uri="{BB962C8B-B14F-4D97-AF65-F5344CB8AC3E}">
        <p14:creationId xmlns:p14="http://schemas.microsoft.com/office/powerpoint/2010/main" val="1335236479"/>
      </p:ext>
    </p:extLst>
  </p:cSld>
  <p:clrMapOvr>
    <a:masterClrMapping/>
  </p:clrMapOvr>
  <mc:AlternateContent xmlns:mc="http://schemas.openxmlformats.org/markup-compatibility/2006" xmlns:p14="http://schemas.microsoft.com/office/powerpoint/2010/main">
    <mc:Choice Requires="p14">
      <p:transition spd="slow" p14:dur="2000" advTm="8645"/>
    </mc:Choice>
    <mc:Fallback xmlns="">
      <p:transition spd="slow" advTm="8645"/>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7BB3406-138B-1141-AA38-A93F66B74AAD}"/>
              </a:ext>
            </a:extLst>
          </p:cNvPr>
          <p:cNvSpPr>
            <a:spLocks noGrp="1"/>
          </p:cNvSpPr>
          <p:nvPr>
            <p:ph type="title"/>
          </p:nvPr>
        </p:nvSpPr>
        <p:spPr/>
        <p:txBody>
          <a:bodyPr/>
          <a:lstStyle/>
          <a:p>
            <a:r>
              <a:rPr lang="en-US" altLang="ko-KR" dirty="0"/>
              <a:t>We’re using DEPTH TEST for 3D Rendering</a:t>
            </a:r>
            <a:endParaRPr kumimoji="1" lang="ko-KR" altLang="en-US" dirty="0"/>
          </a:p>
        </p:txBody>
      </p:sp>
      <p:sp>
        <p:nvSpPr>
          <p:cNvPr id="3" name="내용 개체 틀 2">
            <a:extLst>
              <a:ext uri="{FF2B5EF4-FFF2-40B4-BE49-F238E27FC236}">
                <a16:creationId xmlns:a16="http://schemas.microsoft.com/office/drawing/2014/main" id="{47D225AE-A1E8-654C-9718-DE7EC6E0B597}"/>
              </a:ext>
            </a:extLst>
          </p:cNvPr>
          <p:cNvSpPr>
            <a:spLocks noGrp="1"/>
          </p:cNvSpPr>
          <p:nvPr>
            <p:ph idx="1"/>
          </p:nvPr>
        </p:nvSpPr>
        <p:spPr>
          <a:xfrm>
            <a:off x="251460" y="1066800"/>
            <a:ext cx="11734436" cy="2111115"/>
          </a:xfrm>
        </p:spPr>
        <p:txBody>
          <a:bodyPr/>
          <a:lstStyle/>
          <a:p>
            <a:r>
              <a:rPr lang="en" altLang="ko-KR" sz="2800" dirty="0"/>
              <a:t>For 3D rendering</a:t>
            </a:r>
          </a:p>
          <a:p>
            <a:pPr lvl="1"/>
            <a:r>
              <a:rPr lang="en" altLang="ko-KR" sz="2400" dirty="0">
                <a:solidFill>
                  <a:srgbClr val="245256"/>
                </a:solidFill>
                <a:latin typeface="Menlo" panose="020B0609030804020204" pitchFamily="49" charset="0"/>
              </a:rPr>
              <a:t>gl.enable</a:t>
            </a:r>
            <a:r>
              <a:rPr lang="en" altLang="ko-KR" sz="2400" dirty="0">
                <a:solidFill>
                  <a:srgbClr val="000000"/>
                </a:solidFill>
                <a:latin typeface="Menlo" panose="020B0609030804020204" pitchFamily="49" charset="0"/>
              </a:rPr>
              <a:t>(</a:t>
            </a:r>
            <a:r>
              <a:rPr lang="en" altLang="ko-KR" sz="2400" dirty="0">
                <a:solidFill>
                  <a:srgbClr val="643820"/>
                </a:solidFill>
                <a:latin typeface="Menlo" panose="020B0609030804020204" pitchFamily="49" charset="0"/>
              </a:rPr>
              <a:t>gl.DEPTH_TEST</a:t>
            </a:r>
            <a:r>
              <a:rPr lang="en" altLang="ko-KR" sz="2400" dirty="0">
                <a:solidFill>
                  <a:srgbClr val="000000"/>
                </a:solidFill>
                <a:latin typeface="Menlo" panose="020B0609030804020204" pitchFamily="49" charset="0"/>
              </a:rPr>
              <a:t>);</a:t>
            </a:r>
          </a:p>
          <a:p>
            <a:pPr lvl="1"/>
            <a:r>
              <a:rPr lang="en" altLang="ko-KR" sz="2400" dirty="0">
                <a:solidFill>
                  <a:srgbClr val="245256"/>
                </a:solidFill>
                <a:latin typeface="Menlo" panose="020B0609030804020204" pitchFamily="49" charset="0"/>
              </a:rPr>
              <a:t>gl.clear</a:t>
            </a:r>
            <a:r>
              <a:rPr lang="en" altLang="ko-KR" sz="2400" dirty="0">
                <a:solidFill>
                  <a:srgbClr val="000000"/>
                </a:solidFill>
                <a:latin typeface="Menlo" panose="020B0609030804020204" pitchFamily="49" charset="0"/>
              </a:rPr>
              <a:t>(</a:t>
            </a:r>
            <a:r>
              <a:rPr lang="en" altLang="ko-KR" sz="2400" dirty="0">
                <a:solidFill>
                  <a:srgbClr val="643820"/>
                </a:solidFill>
                <a:latin typeface="Menlo" panose="020B0609030804020204" pitchFamily="49" charset="0"/>
              </a:rPr>
              <a:t>gl.COLOR_BUFFER_BIT</a:t>
            </a:r>
            <a:r>
              <a:rPr lang="en" altLang="ko-KR" sz="2400" dirty="0">
                <a:solidFill>
                  <a:srgbClr val="000000"/>
                </a:solidFill>
                <a:latin typeface="Menlo" panose="020B0609030804020204" pitchFamily="49" charset="0"/>
              </a:rPr>
              <a:t> | </a:t>
            </a:r>
            <a:r>
              <a:rPr lang="en" altLang="ko-KR" sz="2400" dirty="0">
                <a:solidFill>
                  <a:srgbClr val="643820"/>
                </a:solidFill>
                <a:latin typeface="Menlo" panose="020B0609030804020204" pitchFamily="49" charset="0"/>
              </a:rPr>
              <a:t>gl.DEPTH_BUFFER_BIT</a:t>
            </a:r>
            <a:r>
              <a:rPr lang="en" altLang="ko-KR" sz="2400" dirty="0">
                <a:solidFill>
                  <a:srgbClr val="000000"/>
                </a:solidFill>
                <a:latin typeface="Menlo" panose="020B0609030804020204" pitchFamily="49" charset="0"/>
              </a:rPr>
              <a:t>);</a:t>
            </a:r>
          </a:p>
          <a:p>
            <a:endParaRPr lang="en" altLang="ko-KR" sz="2800" dirty="0">
              <a:solidFill>
                <a:srgbClr val="643820"/>
              </a:solidFill>
              <a:latin typeface="Menlo" panose="020B0609030804020204" pitchFamily="49" charset="0"/>
            </a:endParaRPr>
          </a:p>
          <a:p>
            <a:endParaRPr kumimoji="1" lang="ko-KR" altLang="en-US" sz="2800" dirty="0"/>
          </a:p>
        </p:txBody>
      </p:sp>
      <p:sp>
        <p:nvSpPr>
          <p:cNvPr id="4" name="슬라이드 번호 개체 틀 3">
            <a:extLst>
              <a:ext uri="{FF2B5EF4-FFF2-40B4-BE49-F238E27FC236}">
                <a16:creationId xmlns:a16="http://schemas.microsoft.com/office/drawing/2014/main" id="{83606BBA-3876-754E-8C72-643A0A281BC7}"/>
              </a:ext>
            </a:extLst>
          </p:cNvPr>
          <p:cNvSpPr>
            <a:spLocks noGrp="1"/>
          </p:cNvSpPr>
          <p:nvPr>
            <p:ph type="sldNum" sz="quarter" idx="12"/>
          </p:nvPr>
        </p:nvSpPr>
        <p:spPr/>
        <p:txBody>
          <a:bodyPr/>
          <a:lstStyle/>
          <a:p>
            <a:fld id="{B81C3356-60A9-4391-B4BA-980644DD2ECD}" type="slidenum">
              <a:rPr lang="ko-KR" altLang="en-US" smtClean="0"/>
              <a:t>2</a:t>
            </a:fld>
            <a:endParaRPr lang="ko-KR" altLang="en-US"/>
          </a:p>
        </p:txBody>
      </p:sp>
      <p:pic>
        <p:nvPicPr>
          <p:cNvPr id="5" name="무제">
            <a:hlinkClick r:id="" action="ppaction://media"/>
            <a:extLst>
              <a:ext uri="{FF2B5EF4-FFF2-40B4-BE49-F238E27FC236}">
                <a16:creationId xmlns:a16="http://schemas.microsoft.com/office/drawing/2014/main" id="{AEFD03DC-9B18-0547-8323-1127B3167672}"/>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582180" y="2780928"/>
            <a:ext cx="3612902" cy="3600400"/>
          </a:xfrm>
          <a:prstGeom prst="rect">
            <a:avLst/>
          </a:prstGeom>
        </p:spPr>
      </p:pic>
      <p:pic>
        <p:nvPicPr>
          <p:cNvPr id="6" name="무제">
            <a:hlinkClick r:id="" action="ppaction://media"/>
            <a:extLst>
              <a:ext uri="{FF2B5EF4-FFF2-40B4-BE49-F238E27FC236}">
                <a16:creationId xmlns:a16="http://schemas.microsoft.com/office/drawing/2014/main" id="{A2842AB4-F968-C04C-8A36-490F24B77330}"/>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911424" y="2780928"/>
            <a:ext cx="3460602" cy="3600626"/>
          </a:xfrm>
          <a:prstGeom prst="rect">
            <a:avLst/>
          </a:prstGeom>
        </p:spPr>
      </p:pic>
      <p:sp>
        <p:nvSpPr>
          <p:cNvPr id="7" name="TextBox 6">
            <a:extLst>
              <a:ext uri="{FF2B5EF4-FFF2-40B4-BE49-F238E27FC236}">
                <a16:creationId xmlns:a16="http://schemas.microsoft.com/office/drawing/2014/main" id="{9071ABE9-E170-D140-80F9-2C0ED1439113}"/>
              </a:ext>
            </a:extLst>
          </p:cNvPr>
          <p:cNvSpPr txBox="1"/>
          <p:nvPr/>
        </p:nvSpPr>
        <p:spPr>
          <a:xfrm>
            <a:off x="4401686" y="4370303"/>
            <a:ext cx="1478290" cy="923330"/>
          </a:xfrm>
          <a:prstGeom prst="rect">
            <a:avLst/>
          </a:prstGeom>
          <a:noFill/>
        </p:spPr>
        <p:txBody>
          <a:bodyPr wrap="none" rtlCol="0">
            <a:spAutoFit/>
          </a:bodyPr>
          <a:lstStyle/>
          <a:p>
            <a:pPr algn="ctr"/>
            <a:r>
              <a:rPr kumimoji="1" lang="en-US" altLang="ko-KR" dirty="0">
                <a:latin typeface="NanumSquare Neo OTF Regular" pitchFamily="2" charset="-127"/>
                <a:ea typeface="NanumSquare Neo OTF Regular" pitchFamily="2" charset="-127"/>
              </a:rPr>
              <a:t>with</a:t>
            </a:r>
          </a:p>
          <a:p>
            <a:pPr algn="ctr"/>
            <a:r>
              <a:rPr kumimoji="1" lang="en-US" altLang="ko-KR" dirty="0">
                <a:latin typeface="NanumSquare Neo OTF Regular" pitchFamily="2" charset="-127"/>
                <a:ea typeface="NanumSquare Neo OTF Regular" pitchFamily="2" charset="-127"/>
              </a:rPr>
              <a:t>Depth Test</a:t>
            </a:r>
          </a:p>
          <a:p>
            <a:pPr algn="ctr"/>
            <a:r>
              <a:rPr kumimoji="1" lang="en-US" altLang="ko-KR" dirty="0">
                <a:latin typeface="NanumSquare Neo OTF Regular" pitchFamily="2" charset="-127"/>
                <a:ea typeface="NanumSquare Neo OTF Regular" pitchFamily="2" charset="-127"/>
              </a:rPr>
              <a:t>&lt;video&gt;</a:t>
            </a:r>
            <a:endParaRPr kumimoji="1" lang="ko-KR" altLang="en-US" dirty="0">
              <a:latin typeface="NanumSquare Neo OTF Regular" pitchFamily="2" charset="-127"/>
              <a:ea typeface="NanumSquare Neo OTF Regular" pitchFamily="2" charset="-127"/>
            </a:endParaRPr>
          </a:p>
        </p:txBody>
      </p:sp>
      <p:sp>
        <p:nvSpPr>
          <p:cNvPr id="8" name="TextBox 7">
            <a:extLst>
              <a:ext uri="{FF2B5EF4-FFF2-40B4-BE49-F238E27FC236}">
                <a16:creationId xmlns:a16="http://schemas.microsoft.com/office/drawing/2014/main" id="{ABC296ED-FABA-D84C-B861-304C5826A679}"/>
              </a:ext>
            </a:extLst>
          </p:cNvPr>
          <p:cNvSpPr txBox="1"/>
          <p:nvPr/>
        </p:nvSpPr>
        <p:spPr>
          <a:xfrm>
            <a:off x="10234334" y="4304945"/>
            <a:ext cx="1478290" cy="923330"/>
          </a:xfrm>
          <a:prstGeom prst="rect">
            <a:avLst/>
          </a:prstGeom>
          <a:noFill/>
        </p:spPr>
        <p:txBody>
          <a:bodyPr wrap="none" rtlCol="0">
            <a:spAutoFit/>
          </a:bodyPr>
          <a:lstStyle/>
          <a:p>
            <a:pPr algn="ctr"/>
            <a:r>
              <a:rPr kumimoji="1" lang="en-US" altLang="ko-KR" dirty="0">
                <a:latin typeface="NanumSquare Neo OTF Regular" pitchFamily="2" charset="-127"/>
                <a:ea typeface="NanumSquare Neo OTF Regular" pitchFamily="2" charset="-127"/>
              </a:rPr>
              <a:t>without</a:t>
            </a:r>
          </a:p>
          <a:p>
            <a:pPr algn="ctr"/>
            <a:r>
              <a:rPr kumimoji="1" lang="en-US" altLang="ko-KR" dirty="0">
                <a:latin typeface="NanumSquare Neo OTF Regular" pitchFamily="2" charset="-127"/>
                <a:ea typeface="NanumSquare Neo OTF Regular" pitchFamily="2" charset="-127"/>
              </a:rPr>
              <a:t>Depth Test</a:t>
            </a:r>
          </a:p>
          <a:p>
            <a:pPr algn="ctr"/>
            <a:r>
              <a:rPr kumimoji="1" lang="en-US" altLang="ko-KR" dirty="0">
                <a:latin typeface="NanumSquare Neo OTF Regular" pitchFamily="2" charset="-127"/>
                <a:ea typeface="NanumSquare Neo OTF Regular" pitchFamily="2" charset="-127"/>
              </a:rPr>
              <a:t>&lt;video&gt;</a:t>
            </a:r>
            <a:endParaRPr kumimoji="1" lang="ko-KR" altLang="en-US" dirty="0">
              <a:latin typeface="NanumSquare Neo OTF Regular" pitchFamily="2" charset="-127"/>
              <a:ea typeface="NanumSquare Neo OTF Regular" pitchFamily="2" charset="-127"/>
            </a:endParaRPr>
          </a:p>
        </p:txBody>
      </p:sp>
    </p:spTree>
    <p:extLst>
      <p:ext uri="{BB962C8B-B14F-4D97-AF65-F5344CB8AC3E}">
        <p14:creationId xmlns:p14="http://schemas.microsoft.com/office/powerpoint/2010/main" val="3201362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7" fill="hold" display="0">
                  <p:stCondLst>
                    <p:cond delay="indefinite"/>
                  </p:stCondLst>
                </p:cTn>
                <p:tgtEl>
                  <p:spTgt spid="5"/>
                </p:tgtEl>
              </p:cMediaNode>
            </p:video>
            <p:video>
              <p:cMediaNode vol="80000">
                <p:cTn id="28" fill="hold" display="0">
                  <p:stCondLst>
                    <p:cond delay="indefinite"/>
                  </p:stCondLst>
                </p:cTn>
                <p:tgtEl>
                  <p:spTgt spid="6"/>
                </p:tgtEl>
              </p:cMediaNode>
            </p:video>
          </p:childTnLst>
        </p:cTn>
      </p:par>
    </p:tnLst>
    <p:bldLst>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내용 개체 틀 1"/>
              <p:cNvSpPr>
                <a:spLocks noGrp="1"/>
              </p:cNvSpPr>
              <p:nvPr>
                <p:ph sz="quarter" idx="1"/>
              </p:nvPr>
            </p:nvSpPr>
            <p:spPr>
              <a:xfrm>
                <a:off x="554635" y="1177290"/>
                <a:ext cx="10882859" cy="2002638"/>
              </a:xfrm>
            </p:spPr>
            <p:txBody>
              <a:bodyPr>
                <a:normAutofit fontScale="92500" lnSpcReduction="10000"/>
              </a:bodyPr>
              <a:lstStyle/>
              <a:p>
                <a:r>
                  <a:rPr lang="en-US" altLang="ko-KR" sz="2400" dirty="0"/>
                  <a:t>= Depth-Buffer algorithm</a:t>
                </a:r>
              </a:p>
              <a:p>
                <a:r>
                  <a:rPr lang="en-US" altLang="ko-KR" sz="2400" dirty="0"/>
                  <a:t>Edwin </a:t>
                </a:r>
                <a:r>
                  <a:rPr lang="en-US" altLang="ko-KR" sz="2400" dirty="0" err="1"/>
                  <a:t>Catmull</a:t>
                </a:r>
                <a:r>
                  <a:rPr lang="en-US" altLang="ko-KR" sz="2400" dirty="0"/>
                  <a:t> (1974)</a:t>
                </a:r>
              </a:p>
              <a:p>
                <a:r>
                  <a:rPr lang="en-US" altLang="ko-KR" sz="2400" dirty="0"/>
                  <a:t>Easy to implement</a:t>
                </a:r>
              </a:p>
              <a:p>
                <a:r>
                  <a:rPr lang="en-US" altLang="ko-KR" sz="2400" dirty="0"/>
                  <a:t>Z-buffer is like a frame buffer, contain depths</a:t>
                </a:r>
              </a:p>
              <a:p>
                <a:r>
                  <a:rPr lang="en-US" altLang="ko-KR" sz="2400" dirty="0"/>
                  <a:t>But Z-buffer </a:t>
                </a:r>
                <a14:m>
                  <m:oMath xmlns:m="http://schemas.openxmlformats.org/officeDocument/2006/math">
                    <m:r>
                      <a:rPr lang="en-US" altLang="ko-KR" sz="2400" i="1" smtClean="0">
                        <a:latin typeface="Cambria Math" panose="02040503050406030204" pitchFamily="18" charset="0"/>
                        <a:ea typeface="Cambria Math" panose="02040503050406030204" pitchFamily="18" charset="0"/>
                      </a:rPr>
                      <m:t>≠</m:t>
                    </m:r>
                  </m:oMath>
                </a14:m>
                <a:r>
                  <a:rPr lang="ko-KR" altLang="en-US" sz="2400" dirty="0"/>
                  <a:t> </a:t>
                </a:r>
                <a:r>
                  <a:rPr lang="en-US" altLang="ko-KR" sz="2400" dirty="0"/>
                  <a:t>frame buffer</a:t>
                </a:r>
                <a:endParaRPr lang="ko-KR" altLang="en-US" sz="2400" dirty="0"/>
              </a:p>
            </p:txBody>
          </p:sp>
        </mc:Choice>
        <mc:Fallback xmlns="">
          <p:sp>
            <p:nvSpPr>
              <p:cNvPr id="2" name="내용 개체 틀 1"/>
              <p:cNvSpPr>
                <a:spLocks noGrp="1" noRot="1" noChangeAspect="1" noMove="1" noResize="1" noEditPoints="1" noAdjustHandles="1" noChangeArrowheads="1" noChangeShapeType="1" noTextEdit="1"/>
              </p:cNvSpPr>
              <p:nvPr>
                <p:ph sz="quarter" idx="1"/>
              </p:nvPr>
            </p:nvSpPr>
            <p:spPr>
              <a:xfrm>
                <a:off x="554635" y="1177290"/>
                <a:ext cx="10882859" cy="2002638"/>
              </a:xfrm>
              <a:blipFill>
                <a:blip r:embed="rId3"/>
                <a:stretch>
                  <a:fillRect l="-816" t="-5063" b="-633"/>
                </a:stretch>
              </a:blipFill>
            </p:spPr>
            <p:txBody>
              <a:bodyPr/>
              <a:lstStyle/>
              <a:p>
                <a:r>
                  <a:rPr lang="ko-KR" altLang="en-US">
                    <a:noFill/>
                  </a:rPr>
                  <a:t> </a:t>
                </a:r>
              </a:p>
            </p:txBody>
          </p:sp>
        </mc:Fallback>
      </mc:AlternateContent>
      <p:sp>
        <p:nvSpPr>
          <p:cNvPr id="3" name="슬라이드 번호 개체 틀 2"/>
          <p:cNvSpPr>
            <a:spLocks noGrp="1"/>
          </p:cNvSpPr>
          <p:nvPr>
            <p:ph type="sldNum" sz="quarter" idx="4"/>
          </p:nvPr>
        </p:nvSpPr>
        <p:spPr/>
        <p:txBody>
          <a:bodyPr/>
          <a:lstStyle/>
          <a:p>
            <a:fld id="{01F00C02-0E0E-4045-A04F-CB59A2A986A8}" type="slidenum">
              <a:rPr lang="en-US" smtClean="0"/>
              <a:pPr/>
              <a:t>3</a:t>
            </a:fld>
            <a:endParaRPr lang="en-US" dirty="0"/>
          </a:p>
        </p:txBody>
      </p:sp>
      <p:sp>
        <p:nvSpPr>
          <p:cNvPr id="4" name="제목 3"/>
          <p:cNvSpPr>
            <a:spLocks noGrp="1"/>
          </p:cNvSpPr>
          <p:nvPr>
            <p:ph type="title"/>
          </p:nvPr>
        </p:nvSpPr>
        <p:spPr/>
        <p:txBody>
          <a:bodyPr/>
          <a:lstStyle/>
          <a:p>
            <a:r>
              <a:rPr lang="en-US" altLang="ko-KR" dirty="0"/>
              <a:t>Z-Buffer Algorithm - 1</a:t>
            </a:r>
            <a:endParaRPr lang="ko-KR" altLang="en-US" dirty="0"/>
          </a:p>
        </p:txBody>
      </p:sp>
      <p:pic>
        <p:nvPicPr>
          <p:cNvPr id="6" name="그림 5"/>
          <p:cNvPicPr>
            <a:picLocks noChangeAspect="1"/>
          </p:cNvPicPr>
          <p:nvPr/>
        </p:nvPicPr>
        <p:blipFill>
          <a:blip r:embed="rId4"/>
          <a:stretch>
            <a:fillRect/>
          </a:stretch>
        </p:blipFill>
        <p:spPr>
          <a:xfrm>
            <a:off x="909370" y="3179928"/>
            <a:ext cx="6128485" cy="2960370"/>
          </a:xfrm>
          <a:prstGeom prst="rect">
            <a:avLst/>
          </a:prstGeom>
        </p:spPr>
      </p:pic>
      <p:pic>
        <p:nvPicPr>
          <p:cNvPr id="5" name="그림 4">
            <a:extLst>
              <a:ext uri="{FF2B5EF4-FFF2-40B4-BE49-F238E27FC236}">
                <a16:creationId xmlns:a16="http://schemas.microsoft.com/office/drawing/2014/main" id="{0CBA0BBA-4EFD-5441-B655-37E7EA1C444C}"/>
              </a:ext>
            </a:extLst>
          </p:cNvPr>
          <p:cNvPicPr>
            <a:picLocks noChangeAspect="1"/>
          </p:cNvPicPr>
          <p:nvPr/>
        </p:nvPicPr>
        <p:blipFill>
          <a:blip r:embed="rId5"/>
          <a:stretch>
            <a:fillRect/>
          </a:stretch>
        </p:blipFill>
        <p:spPr>
          <a:xfrm>
            <a:off x="7401142" y="1204170"/>
            <a:ext cx="4236223" cy="5189373"/>
          </a:xfrm>
          <a:prstGeom prst="rect">
            <a:avLst/>
          </a:prstGeom>
          <a:ln>
            <a:solidFill>
              <a:schemeClr val="bg1">
                <a:lumMod val="75000"/>
              </a:schemeClr>
            </a:solidFill>
          </a:ln>
        </p:spPr>
      </p:pic>
    </p:spTree>
    <p:extLst>
      <p:ext uri="{BB962C8B-B14F-4D97-AF65-F5344CB8AC3E}">
        <p14:creationId xmlns:p14="http://schemas.microsoft.com/office/powerpoint/2010/main" val="4237770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슬라이드 번호 개체 틀 2"/>
          <p:cNvSpPr>
            <a:spLocks noGrp="1"/>
          </p:cNvSpPr>
          <p:nvPr>
            <p:ph type="sldNum" sz="quarter" idx="4"/>
          </p:nvPr>
        </p:nvSpPr>
        <p:spPr/>
        <p:txBody>
          <a:bodyPr/>
          <a:lstStyle/>
          <a:p>
            <a:fld id="{01F00C02-0E0E-4045-A04F-CB59A2A986A8}" type="slidenum">
              <a:rPr lang="en-US" smtClean="0"/>
              <a:pPr/>
              <a:t>4</a:t>
            </a:fld>
            <a:endParaRPr lang="en-US" dirty="0"/>
          </a:p>
        </p:txBody>
      </p:sp>
      <p:sp>
        <p:nvSpPr>
          <p:cNvPr id="4" name="제목 3"/>
          <p:cNvSpPr>
            <a:spLocks noGrp="1"/>
          </p:cNvSpPr>
          <p:nvPr>
            <p:ph type="title"/>
          </p:nvPr>
        </p:nvSpPr>
        <p:spPr/>
        <p:txBody>
          <a:bodyPr/>
          <a:lstStyle/>
          <a:p>
            <a:r>
              <a:rPr lang="en-US" altLang="ko-KR" dirty="0"/>
              <a:t>Z-Buffer Algorithm</a:t>
            </a:r>
            <a:r>
              <a:rPr lang="ko-KR" altLang="en-US" dirty="0"/>
              <a:t> </a:t>
            </a:r>
            <a:r>
              <a:rPr lang="en-US" altLang="ko-KR" dirty="0"/>
              <a:t>-</a:t>
            </a:r>
            <a:r>
              <a:rPr lang="ko-KR" altLang="en-US" dirty="0"/>
              <a:t> </a:t>
            </a:r>
            <a:r>
              <a:rPr lang="en-US" altLang="ko-KR" dirty="0"/>
              <a:t>2</a:t>
            </a:r>
            <a:endParaRPr lang="ko-KR" altLang="en-US" dirty="0"/>
          </a:p>
        </p:txBody>
      </p:sp>
      <mc:AlternateContent xmlns:mc="http://schemas.openxmlformats.org/markup-compatibility/2006" xmlns:a14="http://schemas.microsoft.com/office/drawing/2010/main">
        <mc:Choice Requires="a14">
          <p:sp>
            <p:nvSpPr>
              <p:cNvPr id="5" name="Rectangle 5"/>
              <p:cNvSpPr/>
              <p:nvPr/>
            </p:nvSpPr>
            <p:spPr>
              <a:xfrm>
                <a:off x="829963" y="1073643"/>
                <a:ext cx="11122551" cy="5016758"/>
              </a:xfrm>
              <a:prstGeom prst="rect">
                <a:avLst/>
              </a:prstGeom>
            </p:spPr>
            <p:txBody>
              <a:bodyPr wrap="square">
                <a:spAutoFit/>
              </a:bodyPr>
              <a:lstStyle/>
              <a:p>
                <a:pPr>
                  <a:tabLst>
                    <a:tab pos="234950" algn="l"/>
                    <a:tab pos="457200" algn="l"/>
                    <a:tab pos="692150" algn="l"/>
                    <a:tab pos="914400" algn="l"/>
                  </a:tabLst>
                </a:pPr>
                <a:r>
                  <a:rPr lang="en-US" sz="2000" dirty="0">
                    <a:solidFill>
                      <a:srgbClr val="8000FF"/>
                    </a:solidFill>
                    <a:highlight>
                      <a:srgbClr val="FFFFFF"/>
                    </a:highlight>
                    <a:latin typeface="Courier" pitchFamily="2" charset="0"/>
                    <a:ea typeface="Cambria Math" panose="02040503050406030204" pitchFamily="18" charset="0"/>
                    <a:cs typeface="Consolas" pitchFamily="49" charset="0"/>
                  </a:rPr>
                  <a:t>void</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zBuffer</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s-ES" sz="2000" b="1" dirty="0" err="1">
                    <a:solidFill>
                      <a:srgbClr val="0000FF"/>
                    </a:solidFill>
                    <a:highlight>
                      <a:srgbClr val="FFFFFF"/>
                    </a:highlight>
                    <a:latin typeface="Courier" pitchFamily="2" charset="0"/>
                    <a:ea typeface="Cambria Math" panose="02040503050406030204" pitchFamily="18" charset="0"/>
                    <a:cs typeface="Consolas" pitchFamily="49" charset="0"/>
                  </a:rPr>
                  <a:t>for</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y </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s-ES" sz="2000" dirty="0">
                    <a:solidFill>
                      <a:srgbClr val="FF8000"/>
                    </a:solidFill>
                    <a:highlight>
                      <a:srgbClr val="FFFFFF"/>
                    </a:highlight>
                    <a:latin typeface="Courier" pitchFamily="2" charset="0"/>
                    <a:ea typeface="Cambria Math" panose="02040503050406030204" pitchFamily="18" charset="0"/>
                    <a:cs typeface="Consolas" pitchFamily="49" charset="0"/>
                  </a:rPr>
                  <a:t>0</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y </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&lt;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YMAX</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y</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r>
                  <a:rPr lang="ko-KR" altLang="en-U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r>
                  <a:rPr lang="en-US" altLang="ko-KR" sz="2000" b="1" dirty="0">
                    <a:solidFill>
                      <a:schemeClr val="accent1">
                        <a:lumMod val="50000"/>
                      </a:schemeClr>
                    </a:solidFill>
                    <a:highlight>
                      <a:srgbClr val="FFFFFF"/>
                    </a:highlight>
                    <a:latin typeface="Courier" pitchFamily="2" charset="0"/>
                    <a:ea typeface="Cambria Math" panose="02040503050406030204" pitchFamily="18" charset="0"/>
                    <a:cs typeface="Consolas" pitchFamily="49" charset="0"/>
                  </a:rPr>
                  <a:t>// for all pixels in </a:t>
                </a:r>
                <a:r>
                  <a:rPr lang="en-US" altLang="ko-KR" sz="2000" b="1" dirty="0" err="1">
                    <a:solidFill>
                      <a:schemeClr val="accent1">
                        <a:lumMod val="50000"/>
                      </a:schemeClr>
                    </a:solidFill>
                    <a:highlight>
                      <a:srgbClr val="FFFFFF"/>
                    </a:highlight>
                    <a:latin typeface="Courier" pitchFamily="2" charset="0"/>
                    <a:ea typeface="Cambria Math" panose="02040503050406030204" pitchFamily="18" charset="0"/>
                    <a:cs typeface="Consolas" pitchFamily="49" charset="0"/>
                  </a:rPr>
                  <a:t>z-buffer</a:t>
                </a:r>
                <a:endParaRPr lang="es-ES" sz="2000" dirty="0">
                  <a:solidFill>
                    <a:schemeClr val="accent1">
                      <a:lumMod val="50000"/>
                    </a:schemeClr>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FF"/>
                    </a:solidFill>
                    <a:highlight>
                      <a:srgbClr val="FFFFFF"/>
                    </a:highlight>
                    <a:latin typeface="Courier" pitchFamily="2" charset="0"/>
                    <a:ea typeface="Cambria Math" panose="02040503050406030204" pitchFamily="18" charset="0"/>
                    <a:cs typeface="Consolas" pitchFamily="49" charset="0"/>
                  </a:rPr>
                  <a:t>for</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x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a:solidFill>
                      <a:srgbClr val="FF8000"/>
                    </a:solidFill>
                    <a:highlight>
                      <a:srgbClr val="FFFFFF"/>
                    </a:highlight>
                    <a:latin typeface="Courier" pitchFamily="2" charset="0"/>
                    <a:ea typeface="Cambria Math" panose="02040503050406030204" pitchFamily="18" charset="0"/>
                    <a:cs typeface="Consolas" pitchFamily="49" charset="0"/>
                  </a:rPr>
                  <a:t>0</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x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&lt;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XMAX</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x</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ZBuf</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[x][y] = </a:t>
                </a:r>
                <a14:m>
                  <m:oMath xmlns:m="http://schemas.openxmlformats.org/officeDocument/2006/math">
                    <m:r>
                      <a:rPr lang="en-US" sz="2000" i="1">
                        <a:solidFill>
                          <a:srgbClr val="000000"/>
                        </a:solidFill>
                        <a:highlight>
                          <a:srgbClr val="FFFFFF"/>
                        </a:highlight>
                        <a:latin typeface="Cambria Math" panose="02040503050406030204" pitchFamily="18" charset="0"/>
                        <a:ea typeface="Cambria Math" panose="02040503050406030204" pitchFamily="18" charset="0"/>
                        <a:cs typeface="Consolas" pitchFamily="49" charset="0"/>
                      </a:rPr>
                      <m:t>∞</m:t>
                    </m:r>
                  </m:oMath>
                </a14:m>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r>
                  <a:rPr lang="en-US" sz="2000" b="1" dirty="0">
                    <a:solidFill>
                      <a:schemeClr val="accent5">
                        <a:lumMod val="50000"/>
                      </a:schemeClr>
                    </a:solidFill>
                    <a:highlight>
                      <a:srgbClr val="FFFFFF"/>
                    </a:highlight>
                    <a:latin typeface="Courier" pitchFamily="2" charset="0"/>
                    <a:ea typeface="Cambria Math" panose="02040503050406030204" pitchFamily="18" charset="0"/>
                    <a:cs typeface="Consolas" pitchFamily="49" charset="0"/>
                  </a:rPr>
                  <a:t>// initialize Z-buffer with infinite distance</a:t>
                </a:r>
                <a:endParaRPr lang="en-US" sz="2000" dirty="0">
                  <a:solidFill>
                    <a:schemeClr val="accent5">
                      <a:lumMod val="50000"/>
                    </a:schemeClr>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p>
              <a:p>
                <a:pPr>
                  <a:tabLst>
                    <a:tab pos="234950" algn="l"/>
                    <a:tab pos="457200" algn="l"/>
                    <a:tab pos="692150" algn="l"/>
                    <a:tab pos="914400" algn="l"/>
                  </a:tabLst>
                </a:pP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FF"/>
                    </a:solidFill>
                    <a:highlight>
                      <a:srgbClr val="FFFFFF"/>
                    </a:highlight>
                    <a:latin typeface="Courier" pitchFamily="2" charset="0"/>
                    <a:ea typeface="Cambria Math" panose="02040503050406030204" pitchFamily="18" charset="0"/>
                    <a:cs typeface="Consolas" pitchFamily="49" charset="0"/>
                  </a:rPr>
                  <a:t>for</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each polygon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FF"/>
                    </a:solidFill>
                    <a:highlight>
                      <a:srgbClr val="FFFFFF"/>
                    </a:highlight>
                    <a:latin typeface="Courier" pitchFamily="2" charset="0"/>
                    <a:ea typeface="Cambria Math" panose="02040503050406030204" pitchFamily="18" charset="0"/>
                    <a:cs typeface="Consolas" pitchFamily="49" charset="0"/>
                  </a:rPr>
                  <a:t>for</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each pixel at (x, y) in polygon’s projection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a:solidFill>
                      <a:srgbClr val="8000FF"/>
                    </a:solidFill>
                    <a:highlight>
                      <a:srgbClr val="FFFFFF"/>
                    </a:highlight>
                    <a:latin typeface="Courier" pitchFamily="2" charset="0"/>
                    <a:ea typeface="Cambria Math" panose="02040503050406030204" pitchFamily="18" charset="0"/>
                    <a:cs typeface="Consolas" pitchFamily="49" charset="0"/>
                  </a:rPr>
                  <a:t>double</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pz</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Z</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value of polygon at pixel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x</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y</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p>
              <a:p>
                <a:pPr>
                  <a:tabLst>
                    <a:tab pos="234950" algn="l"/>
                    <a:tab pos="457200" algn="l"/>
                    <a:tab pos="692150" algn="l"/>
                    <a:tab pos="914400" algn="l"/>
                  </a:tabLst>
                </a:pPr>
                <a:r>
                  <a:rPr lang="en-US" sz="2000" b="1"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FF"/>
                    </a:solidFill>
                    <a:highlight>
                      <a:srgbClr val="FFFFFF"/>
                    </a:highlight>
                    <a:latin typeface="Courier" pitchFamily="2" charset="0"/>
                    <a:ea typeface="Cambria Math" panose="02040503050406030204" pitchFamily="18" charset="0"/>
                    <a:cs typeface="Consolas" pitchFamily="49" charset="0"/>
                  </a:rPr>
                  <a:t>if</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pz</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&lt;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ZBuf</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[x]</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y</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chemeClr val="accent5">
                        <a:lumMod val="50000"/>
                      </a:schemeClr>
                    </a:solidFill>
                    <a:highlight>
                      <a:srgbClr val="FFFFFF"/>
                    </a:highlight>
                    <a:latin typeface="Courier" pitchFamily="2" charset="0"/>
                    <a:ea typeface="Cambria Math" panose="02040503050406030204" pitchFamily="18" charset="0"/>
                    <a:cs typeface="Consolas" pitchFamily="49" charset="0"/>
                  </a:rPr>
                  <a:t>// New point is closer than old one</a:t>
                </a:r>
              </a:p>
              <a:p>
                <a:pPr>
                  <a:tabLst>
                    <a:tab pos="234950" algn="l"/>
                    <a:tab pos="457200" algn="l"/>
                    <a:tab pos="692150" algn="l"/>
                    <a:tab pos="914400" algn="l"/>
                  </a:tabLst>
                </a:pP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s-ES" sz="2000" dirty="0" err="1">
                    <a:solidFill>
                      <a:srgbClr val="000000"/>
                    </a:solidFill>
                    <a:highlight>
                      <a:srgbClr val="FFFFFF"/>
                    </a:highlight>
                    <a:latin typeface="Courier" pitchFamily="2" charset="0"/>
                    <a:ea typeface="Cambria Math" panose="02040503050406030204" pitchFamily="18" charset="0"/>
                    <a:cs typeface="Consolas" pitchFamily="49" charset="0"/>
                  </a:rPr>
                  <a:t>FrameBuf</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[x][y] = color at pixel </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x</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y</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ko-KR" altLang="en-U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endParaRPr lang="es-E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ZBuf</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[x][y] =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pz</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latin typeface="Courier" pitchFamily="2" charset="0"/>
                  <a:ea typeface="Cambria Math" panose="02040503050406030204" pitchFamily="18" charset="0"/>
                  <a:cs typeface="Consolas" pitchFamily="49" charset="0"/>
                </a:endParaRPr>
              </a:p>
            </p:txBody>
          </p:sp>
        </mc:Choice>
        <mc:Fallback xmlns="">
          <p:sp>
            <p:nvSpPr>
              <p:cNvPr id="5" name="Rectangle 5"/>
              <p:cNvSpPr>
                <a:spLocks noRot="1" noChangeAspect="1" noMove="1" noResize="1" noEditPoints="1" noAdjustHandles="1" noChangeArrowheads="1" noChangeShapeType="1" noTextEdit="1"/>
              </p:cNvSpPr>
              <p:nvPr/>
            </p:nvSpPr>
            <p:spPr>
              <a:xfrm>
                <a:off x="829963" y="1073643"/>
                <a:ext cx="11122551" cy="5016758"/>
              </a:xfrm>
              <a:prstGeom prst="rect">
                <a:avLst/>
              </a:prstGeom>
              <a:blipFill>
                <a:blip r:embed="rId3"/>
                <a:stretch>
                  <a:fillRect l="-456" t="-505" b="-1010"/>
                </a:stretch>
              </a:blipFill>
            </p:spPr>
            <p:txBody>
              <a:bodyPr/>
              <a:lstStyle/>
              <a:p>
                <a:r>
                  <a:rPr lang="ko-KR" altLang="en-US">
                    <a:noFill/>
                  </a:rPr>
                  <a:t> </a:t>
                </a:r>
              </a:p>
            </p:txBody>
          </p:sp>
        </mc:Fallback>
      </mc:AlternateContent>
      <p:sp>
        <p:nvSpPr>
          <p:cNvPr id="2" name="TextBox 1">
            <a:extLst>
              <a:ext uri="{FF2B5EF4-FFF2-40B4-BE49-F238E27FC236}">
                <a16:creationId xmlns:a16="http://schemas.microsoft.com/office/drawing/2014/main" id="{4B05ABC1-94BB-324E-B5BA-F85AA9DDA463}"/>
              </a:ext>
            </a:extLst>
          </p:cNvPr>
          <p:cNvSpPr txBox="1"/>
          <p:nvPr/>
        </p:nvSpPr>
        <p:spPr>
          <a:xfrm>
            <a:off x="4524339" y="2342481"/>
            <a:ext cx="6579045" cy="400110"/>
          </a:xfrm>
          <a:prstGeom prst="rect">
            <a:avLst/>
          </a:prstGeom>
          <a:noFill/>
        </p:spPr>
        <p:txBody>
          <a:bodyPr wrap="none" rtlCol="0">
            <a:spAutoFit/>
          </a:bodyPr>
          <a:lstStyle/>
          <a:p>
            <a:r>
              <a:rPr kumimoji="1" lang="en-US" altLang="ko-KR" sz="2000" b="1" dirty="0">
                <a:solidFill>
                  <a:schemeClr val="accent1">
                    <a:lumMod val="50000"/>
                  </a:schemeClr>
                </a:solidFill>
              </a:rPr>
              <a:t>// this is what </a:t>
            </a:r>
            <a:r>
              <a:rPr kumimoji="1" lang="en-US" altLang="ko-KR" sz="2000" b="1" dirty="0" err="1">
                <a:solidFill>
                  <a:schemeClr val="accent1">
                    <a:lumMod val="50000"/>
                  </a:schemeClr>
                </a:solidFill>
              </a:rPr>
              <a:t>glClear</a:t>
            </a:r>
            <a:r>
              <a:rPr kumimoji="1" lang="en-US" altLang="ko-KR" sz="2000" b="1" dirty="0">
                <a:solidFill>
                  <a:schemeClr val="accent1">
                    <a:lumMod val="50000"/>
                  </a:schemeClr>
                </a:solidFill>
              </a:rPr>
              <a:t>(GL_DEPTH_BUFFER_BIT) does </a:t>
            </a:r>
            <a:endParaRPr kumimoji="1" lang="ko-KR" altLang="en-US" sz="2000" b="1" dirty="0">
              <a:solidFill>
                <a:schemeClr val="accent1">
                  <a:lumMod val="50000"/>
                </a:schemeClr>
              </a:solidFill>
            </a:endParaRPr>
          </a:p>
        </p:txBody>
      </p:sp>
    </p:spTree>
    <p:extLst>
      <p:ext uri="{BB962C8B-B14F-4D97-AF65-F5344CB8AC3E}">
        <p14:creationId xmlns:p14="http://schemas.microsoft.com/office/powerpoint/2010/main" val="2201966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11" end="11"/>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
                                            <p:txEl>
                                              <p:pRg st="12" end="12"/>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
                                            <p:txEl>
                                              <p:pRg st="13" end="13"/>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
                                            <p:txEl>
                                              <p:pRg st="14" end="14"/>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슬라이드 번호 개체 틀 2"/>
          <p:cNvSpPr>
            <a:spLocks noGrp="1"/>
          </p:cNvSpPr>
          <p:nvPr>
            <p:ph type="sldNum" sz="quarter" idx="4"/>
          </p:nvPr>
        </p:nvSpPr>
        <p:spPr/>
        <p:txBody>
          <a:bodyPr/>
          <a:lstStyle/>
          <a:p>
            <a:fld id="{01F00C02-0E0E-4045-A04F-CB59A2A986A8}" type="slidenum">
              <a:rPr lang="en-US" smtClean="0"/>
              <a:pPr/>
              <a:t>5</a:t>
            </a:fld>
            <a:endParaRPr lang="en-US" dirty="0"/>
          </a:p>
        </p:txBody>
      </p:sp>
      <p:sp>
        <p:nvSpPr>
          <p:cNvPr id="4" name="제목 3"/>
          <p:cNvSpPr>
            <a:spLocks noGrp="1"/>
          </p:cNvSpPr>
          <p:nvPr>
            <p:ph type="title"/>
          </p:nvPr>
        </p:nvSpPr>
        <p:spPr/>
        <p:txBody>
          <a:bodyPr/>
          <a:lstStyle/>
          <a:p>
            <a:r>
              <a:rPr lang="en-US" altLang="ko-KR" dirty="0"/>
              <a:t>Example</a:t>
            </a:r>
            <a:endParaRPr lang="ko-KR" altLang="en-US" dirty="0"/>
          </a:p>
        </p:txBody>
      </p:sp>
      <p:pic>
        <p:nvPicPr>
          <p:cNvPr id="5" name="그림 4"/>
          <p:cNvPicPr>
            <a:picLocks noChangeAspect="1"/>
          </p:cNvPicPr>
          <p:nvPr/>
        </p:nvPicPr>
        <p:blipFill rotWithShape="1">
          <a:blip r:embed="rId3"/>
          <a:srcRect l="3261" t="10873" r="71244" b="17411"/>
          <a:stretch/>
        </p:blipFill>
        <p:spPr>
          <a:xfrm>
            <a:off x="783771" y="1660849"/>
            <a:ext cx="2799184" cy="3228392"/>
          </a:xfrm>
          <a:prstGeom prst="rect">
            <a:avLst/>
          </a:prstGeom>
          <a:ln>
            <a:solidFill>
              <a:schemeClr val="bg2"/>
            </a:solidFill>
          </a:ln>
        </p:spPr>
      </p:pic>
      <p:pic>
        <p:nvPicPr>
          <p:cNvPr id="6" name="그림 5">
            <a:extLst>
              <a:ext uri="{FF2B5EF4-FFF2-40B4-BE49-F238E27FC236}">
                <a16:creationId xmlns:a16="http://schemas.microsoft.com/office/drawing/2014/main" id="{EC8568AF-BB9E-E642-9F08-F460BFBE57A3}"/>
              </a:ext>
            </a:extLst>
          </p:cNvPr>
          <p:cNvPicPr>
            <a:picLocks noChangeAspect="1"/>
          </p:cNvPicPr>
          <p:nvPr/>
        </p:nvPicPr>
        <p:blipFill rotWithShape="1">
          <a:blip r:embed="rId3"/>
          <a:srcRect l="33488" t="3826" r="47306" b="50989"/>
          <a:stretch/>
        </p:blipFill>
        <p:spPr>
          <a:xfrm>
            <a:off x="4310743" y="1343608"/>
            <a:ext cx="2108718" cy="2034074"/>
          </a:xfrm>
          <a:prstGeom prst="rect">
            <a:avLst/>
          </a:prstGeom>
          <a:ln>
            <a:solidFill>
              <a:schemeClr val="bg2"/>
            </a:solidFill>
          </a:ln>
        </p:spPr>
      </p:pic>
      <p:pic>
        <p:nvPicPr>
          <p:cNvPr id="9" name="그림 8">
            <a:extLst>
              <a:ext uri="{FF2B5EF4-FFF2-40B4-BE49-F238E27FC236}">
                <a16:creationId xmlns:a16="http://schemas.microsoft.com/office/drawing/2014/main" id="{0E840FCE-7C17-F942-B1F2-C75CFE97578C}"/>
              </a:ext>
            </a:extLst>
          </p:cNvPr>
          <p:cNvPicPr>
            <a:picLocks noChangeAspect="1"/>
          </p:cNvPicPr>
          <p:nvPr/>
        </p:nvPicPr>
        <p:blipFill rotWithShape="1">
          <a:blip r:embed="rId3"/>
          <a:srcRect l="53455" t="3826" r="995" b="50989"/>
          <a:stretch/>
        </p:blipFill>
        <p:spPr>
          <a:xfrm>
            <a:off x="6550090" y="1343608"/>
            <a:ext cx="5001207" cy="2034074"/>
          </a:xfrm>
          <a:prstGeom prst="rect">
            <a:avLst/>
          </a:prstGeom>
          <a:ln>
            <a:solidFill>
              <a:schemeClr val="bg2"/>
            </a:solidFill>
          </a:ln>
        </p:spPr>
      </p:pic>
      <p:pic>
        <p:nvPicPr>
          <p:cNvPr id="10" name="그림 9">
            <a:extLst>
              <a:ext uri="{FF2B5EF4-FFF2-40B4-BE49-F238E27FC236}">
                <a16:creationId xmlns:a16="http://schemas.microsoft.com/office/drawing/2014/main" id="{6F208546-0654-D444-BF1E-EB75DDC2DB38}"/>
              </a:ext>
            </a:extLst>
          </p:cNvPr>
          <p:cNvPicPr>
            <a:picLocks noChangeAspect="1"/>
          </p:cNvPicPr>
          <p:nvPr/>
        </p:nvPicPr>
        <p:blipFill rotWithShape="1">
          <a:blip r:embed="rId3"/>
          <a:srcRect l="33488" t="52326" r="26741" b="4562"/>
          <a:stretch/>
        </p:blipFill>
        <p:spPr>
          <a:xfrm>
            <a:off x="4310743" y="3526971"/>
            <a:ext cx="4366726" cy="1940767"/>
          </a:xfrm>
          <a:prstGeom prst="rect">
            <a:avLst/>
          </a:prstGeom>
          <a:ln>
            <a:solidFill>
              <a:schemeClr val="bg2"/>
            </a:solidFill>
          </a:ln>
        </p:spPr>
      </p:pic>
      <p:pic>
        <p:nvPicPr>
          <p:cNvPr id="11" name="그림 10">
            <a:extLst>
              <a:ext uri="{FF2B5EF4-FFF2-40B4-BE49-F238E27FC236}">
                <a16:creationId xmlns:a16="http://schemas.microsoft.com/office/drawing/2014/main" id="{B965B2D2-1545-B44E-B62A-0D6575C832AD}"/>
              </a:ext>
            </a:extLst>
          </p:cNvPr>
          <p:cNvPicPr>
            <a:picLocks noChangeAspect="1"/>
          </p:cNvPicPr>
          <p:nvPr/>
        </p:nvPicPr>
        <p:blipFill rotWithShape="1">
          <a:blip r:embed="rId3"/>
          <a:srcRect l="75129" t="52326" r="566" b="4562"/>
          <a:stretch/>
        </p:blipFill>
        <p:spPr>
          <a:xfrm>
            <a:off x="8882743" y="3526971"/>
            <a:ext cx="2668554" cy="1940767"/>
          </a:xfrm>
          <a:prstGeom prst="rect">
            <a:avLst/>
          </a:prstGeom>
          <a:ln>
            <a:solidFill>
              <a:schemeClr val="bg2"/>
            </a:solidFill>
          </a:ln>
        </p:spPr>
      </p:pic>
      <p:sp>
        <p:nvSpPr>
          <p:cNvPr id="2" name="직사각형 1">
            <a:extLst>
              <a:ext uri="{FF2B5EF4-FFF2-40B4-BE49-F238E27FC236}">
                <a16:creationId xmlns:a16="http://schemas.microsoft.com/office/drawing/2014/main" id="{519D6FEC-743C-EE40-B0AA-5C86140B3EB6}"/>
              </a:ext>
            </a:extLst>
          </p:cNvPr>
          <p:cNvSpPr/>
          <p:nvPr/>
        </p:nvSpPr>
        <p:spPr>
          <a:xfrm>
            <a:off x="3023291" y="5679624"/>
            <a:ext cx="3865802" cy="276999"/>
          </a:xfrm>
          <a:prstGeom prst="rect">
            <a:avLst/>
          </a:prstGeom>
        </p:spPr>
        <p:txBody>
          <a:bodyPr wrap="none">
            <a:spAutoFit/>
          </a:bodyPr>
          <a:lstStyle/>
          <a:p>
            <a:r>
              <a:rPr lang="en" altLang="ko-KR" sz="1200" dirty="0"/>
              <a:t>https://commons.wikimedia.org/wiki/File:Z-buffer.svg</a:t>
            </a:r>
            <a:endParaRPr lang="ko-KR" altLang="en-US" sz="1200" dirty="0"/>
          </a:p>
        </p:txBody>
      </p:sp>
    </p:spTree>
    <p:extLst>
      <p:ext uri="{BB962C8B-B14F-4D97-AF65-F5344CB8AC3E}">
        <p14:creationId xmlns:p14="http://schemas.microsoft.com/office/powerpoint/2010/main" val="885863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
          </p:nvPr>
        </p:nvSpPr>
        <p:spPr>
          <a:xfrm>
            <a:off x="674557" y="1085849"/>
            <a:ext cx="10672997" cy="2526781"/>
          </a:xfrm>
        </p:spPr>
        <p:txBody>
          <a:bodyPr>
            <a:normAutofit/>
          </a:bodyPr>
          <a:lstStyle/>
          <a:p>
            <a:r>
              <a:rPr lang="en-US" altLang="ko-KR" sz="2400" dirty="0"/>
              <a:t>Assume we have z coordinates of three vertices z</a:t>
            </a:r>
            <a:r>
              <a:rPr lang="en-US" altLang="ko-KR" sz="2400" baseline="-25000" dirty="0"/>
              <a:t>1</a:t>
            </a:r>
            <a:r>
              <a:rPr lang="en-US" altLang="ko-KR" sz="2400" dirty="0"/>
              <a:t>, z</a:t>
            </a:r>
            <a:r>
              <a:rPr lang="en-US" altLang="ko-KR" sz="2400" baseline="-25000" dirty="0"/>
              <a:t>2</a:t>
            </a:r>
            <a:r>
              <a:rPr lang="en-US" altLang="ko-KR" sz="2400" dirty="0"/>
              <a:t>, and z</a:t>
            </a:r>
            <a:r>
              <a:rPr lang="en-US" altLang="ko-KR" sz="2400" baseline="-25000" dirty="0"/>
              <a:t>3</a:t>
            </a:r>
            <a:r>
              <a:rPr lang="en-US" altLang="ko-KR" sz="2400" dirty="0"/>
              <a:t>. </a:t>
            </a:r>
          </a:p>
          <a:p>
            <a:r>
              <a:rPr lang="en-US" altLang="ko-KR" sz="2400" dirty="0"/>
              <a:t>Z values of </a:t>
            </a:r>
            <a:r>
              <a:rPr lang="en-US" altLang="ko-KR" sz="2400" dirty="0" err="1"/>
              <a:t>z</a:t>
            </a:r>
            <a:r>
              <a:rPr lang="en-US" altLang="ko-KR" sz="2400" baseline="-25000" dirty="0" err="1"/>
              <a:t>a</a:t>
            </a:r>
            <a:r>
              <a:rPr lang="en-US" altLang="ko-KR" sz="2400" dirty="0"/>
              <a:t> , </a:t>
            </a:r>
            <a:r>
              <a:rPr lang="en-US" altLang="ko-KR" sz="2400" dirty="0" err="1"/>
              <a:t>z</a:t>
            </a:r>
            <a:r>
              <a:rPr lang="en-US" altLang="ko-KR" sz="2400" baseline="-25000" dirty="0" err="1"/>
              <a:t>b</a:t>
            </a:r>
            <a:r>
              <a:rPr lang="en-US" altLang="ko-KR" sz="2400" dirty="0"/>
              <a:t> (intersection between edges and scan line):  interpolation from z</a:t>
            </a:r>
            <a:r>
              <a:rPr lang="en-US" altLang="ko-KR" sz="2400" baseline="-25000" dirty="0"/>
              <a:t>1</a:t>
            </a:r>
            <a:r>
              <a:rPr lang="en-US" altLang="ko-KR" sz="2400" dirty="0"/>
              <a:t>, z</a:t>
            </a:r>
            <a:r>
              <a:rPr lang="en-US" altLang="ko-KR" sz="2400" baseline="-25000" dirty="0"/>
              <a:t>2</a:t>
            </a:r>
            <a:r>
              <a:rPr lang="en-US" altLang="ko-KR" sz="2400" dirty="0"/>
              <a:t>, and z</a:t>
            </a:r>
            <a:r>
              <a:rPr lang="en-US" altLang="ko-KR" sz="2400" baseline="-25000" dirty="0"/>
              <a:t>3</a:t>
            </a:r>
            <a:r>
              <a:rPr lang="en-US" altLang="ko-KR" sz="2400" dirty="0"/>
              <a:t>. </a:t>
            </a:r>
          </a:p>
          <a:p>
            <a:r>
              <a:rPr lang="en-US" altLang="ko-KR" sz="2400" dirty="0"/>
              <a:t>Z values of </a:t>
            </a:r>
            <a:r>
              <a:rPr lang="en-US" altLang="ko-KR" sz="2400" dirty="0" err="1"/>
              <a:t>z</a:t>
            </a:r>
            <a:r>
              <a:rPr lang="en-US" altLang="ko-KR" sz="2400" baseline="-25000" dirty="0" err="1"/>
              <a:t>p</a:t>
            </a:r>
            <a:r>
              <a:rPr lang="en-US" altLang="ko-KR" sz="2400" dirty="0"/>
              <a:t> (point inside the polygon on the scan line):</a:t>
            </a:r>
            <a:r>
              <a:rPr lang="ko-KR" altLang="en-US" sz="2400" dirty="0"/>
              <a:t> </a:t>
            </a:r>
            <a:r>
              <a:rPr lang="en-US" altLang="ko-KR" sz="2400" dirty="0"/>
              <a:t>interpolation from </a:t>
            </a:r>
            <a:r>
              <a:rPr lang="en-US" altLang="ko-KR" sz="2400" dirty="0" err="1"/>
              <a:t>z</a:t>
            </a:r>
            <a:r>
              <a:rPr lang="en-US" altLang="ko-KR" sz="2400" baseline="-25000" dirty="0" err="1"/>
              <a:t>a</a:t>
            </a:r>
            <a:r>
              <a:rPr lang="en-US" altLang="ko-KR" sz="2400" dirty="0"/>
              <a:t> and </a:t>
            </a:r>
            <a:r>
              <a:rPr lang="en-US" altLang="ko-KR" sz="2400" dirty="0" err="1"/>
              <a:t>z</a:t>
            </a:r>
            <a:r>
              <a:rPr lang="en-US" altLang="ko-KR" sz="2400" baseline="-25000" dirty="0" err="1"/>
              <a:t>b</a:t>
            </a:r>
            <a:r>
              <a:rPr lang="en-US" altLang="ko-KR" sz="2400" dirty="0"/>
              <a:t>. </a:t>
            </a:r>
          </a:p>
        </p:txBody>
      </p:sp>
      <p:sp>
        <p:nvSpPr>
          <p:cNvPr id="3" name="슬라이드 번호 개체 틀 2"/>
          <p:cNvSpPr>
            <a:spLocks noGrp="1"/>
          </p:cNvSpPr>
          <p:nvPr>
            <p:ph type="sldNum" sz="quarter" idx="4"/>
          </p:nvPr>
        </p:nvSpPr>
        <p:spPr/>
        <p:txBody>
          <a:bodyPr/>
          <a:lstStyle/>
          <a:p>
            <a:fld id="{01F00C02-0E0E-4045-A04F-CB59A2A986A8}" type="slidenum">
              <a:rPr lang="en-US" smtClean="0"/>
              <a:pPr/>
              <a:t>6</a:t>
            </a:fld>
            <a:endParaRPr lang="en-US" dirty="0"/>
          </a:p>
        </p:txBody>
      </p:sp>
      <p:sp>
        <p:nvSpPr>
          <p:cNvPr id="4" name="제목 3"/>
          <p:cNvSpPr>
            <a:spLocks noGrp="1"/>
          </p:cNvSpPr>
          <p:nvPr>
            <p:ph type="title"/>
          </p:nvPr>
        </p:nvSpPr>
        <p:spPr/>
        <p:txBody>
          <a:bodyPr/>
          <a:lstStyle/>
          <a:p>
            <a:r>
              <a:rPr lang="en-US" altLang="ko-KR" dirty="0"/>
              <a:t>Scan Converting Z-values</a:t>
            </a:r>
            <a:endParaRPr lang="ko-KR" altLang="en-US" dirty="0"/>
          </a:p>
        </p:txBody>
      </p:sp>
      <p:pic>
        <p:nvPicPr>
          <p:cNvPr id="6" name="Picture 4" descr="zbuffscanline"/>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r="36908"/>
          <a:stretch/>
        </p:blipFill>
        <p:spPr bwMode="auto">
          <a:xfrm>
            <a:off x="1566533" y="3321633"/>
            <a:ext cx="4852928" cy="292608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타원 4">
            <a:extLst>
              <a:ext uri="{FF2B5EF4-FFF2-40B4-BE49-F238E27FC236}">
                <a16:creationId xmlns:a16="http://schemas.microsoft.com/office/drawing/2014/main" id="{BE6F36D4-EC93-864B-892C-3ADF88764207}"/>
              </a:ext>
            </a:extLst>
          </p:cNvPr>
          <p:cNvSpPr/>
          <p:nvPr/>
        </p:nvSpPr>
        <p:spPr bwMode="auto">
          <a:xfrm>
            <a:off x="3547101" y="3564810"/>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7" name="타원 6">
            <a:extLst>
              <a:ext uri="{FF2B5EF4-FFF2-40B4-BE49-F238E27FC236}">
                <a16:creationId xmlns:a16="http://schemas.microsoft.com/office/drawing/2014/main" id="{D0190E81-C8D1-1F47-982F-DB5AE90583E7}"/>
              </a:ext>
            </a:extLst>
          </p:cNvPr>
          <p:cNvSpPr/>
          <p:nvPr/>
        </p:nvSpPr>
        <p:spPr bwMode="auto">
          <a:xfrm>
            <a:off x="2075974" y="4861496"/>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8" name="타원 7">
            <a:extLst>
              <a:ext uri="{FF2B5EF4-FFF2-40B4-BE49-F238E27FC236}">
                <a16:creationId xmlns:a16="http://schemas.microsoft.com/office/drawing/2014/main" id="{0F168761-9455-0C48-A000-1663015A8583}"/>
              </a:ext>
            </a:extLst>
          </p:cNvPr>
          <p:cNvSpPr/>
          <p:nvPr/>
        </p:nvSpPr>
        <p:spPr bwMode="auto">
          <a:xfrm>
            <a:off x="5759862" y="5699123"/>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9" name="타원 8">
            <a:extLst>
              <a:ext uri="{FF2B5EF4-FFF2-40B4-BE49-F238E27FC236}">
                <a16:creationId xmlns:a16="http://schemas.microsoft.com/office/drawing/2014/main" id="{23938889-7C74-834A-A587-D81E90ED6A66}"/>
              </a:ext>
            </a:extLst>
          </p:cNvPr>
          <p:cNvSpPr/>
          <p:nvPr/>
        </p:nvSpPr>
        <p:spPr bwMode="auto">
          <a:xfrm>
            <a:off x="2401810" y="4277029"/>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10" name="타원 9">
            <a:extLst>
              <a:ext uri="{FF2B5EF4-FFF2-40B4-BE49-F238E27FC236}">
                <a16:creationId xmlns:a16="http://schemas.microsoft.com/office/drawing/2014/main" id="{7B81B720-0FBE-1648-856B-F376463A5EFD}"/>
              </a:ext>
            </a:extLst>
          </p:cNvPr>
          <p:cNvSpPr/>
          <p:nvPr/>
        </p:nvSpPr>
        <p:spPr bwMode="auto">
          <a:xfrm>
            <a:off x="4614664" y="4258368"/>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11" name="타원 10">
            <a:extLst>
              <a:ext uri="{FF2B5EF4-FFF2-40B4-BE49-F238E27FC236}">
                <a16:creationId xmlns:a16="http://schemas.microsoft.com/office/drawing/2014/main" id="{9FA32E52-76C9-A24B-AFC3-02CCE21FE531}"/>
              </a:ext>
            </a:extLst>
          </p:cNvPr>
          <p:cNvSpPr/>
          <p:nvPr/>
        </p:nvSpPr>
        <p:spPr bwMode="auto">
          <a:xfrm>
            <a:off x="3415099" y="4258368"/>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pic>
        <p:nvPicPr>
          <p:cNvPr id="12" name="Picture 4" descr="zbuffscanline">
            <a:extLst>
              <a:ext uri="{FF2B5EF4-FFF2-40B4-BE49-F238E27FC236}">
                <a16:creationId xmlns:a16="http://schemas.microsoft.com/office/drawing/2014/main" id="{F82A2C3F-BCA9-B249-AC2D-0FDB0A932D4E}"/>
              </a:ext>
            </a:extLst>
          </p:cNvPr>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l="65034" r="273" b="38773"/>
          <a:stretch/>
        </p:blipFill>
        <p:spPr bwMode="auto">
          <a:xfrm>
            <a:off x="6568751" y="3321633"/>
            <a:ext cx="2668554" cy="17915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3" name="Picture 4" descr="zbuffscanline">
            <a:extLst>
              <a:ext uri="{FF2B5EF4-FFF2-40B4-BE49-F238E27FC236}">
                <a16:creationId xmlns:a16="http://schemas.microsoft.com/office/drawing/2014/main" id="{E66EDED7-59BA-034F-A7F9-D31A48341082}"/>
              </a:ext>
            </a:extLst>
          </p:cNvPr>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l="65034" t="67260" r="273" b="671"/>
          <a:stretch/>
        </p:blipFill>
        <p:spPr bwMode="auto">
          <a:xfrm>
            <a:off x="6568751" y="5309365"/>
            <a:ext cx="2668554" cy="93834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4" name="모서리가 둥근 직사각형 13">
            <a:extLst>
              <a:ext uri="{FF2B5EF4-FFF2-40B4-BE49-F238E27FC236}">
                <a16:creationId xmlns:a16="http://schemas.microsoft.com/office/drawing/2014/main" id="{8E37C703-BEBD-3047-889E-88E21197BA7C}"/>
              </a:ext>
            </a:extLst>
          </p:cNvPr>
          <p:cNvSpPr/>
          <p:nvPr/>
        </p:nvSpPr>
        <p:spPr bwMode="auto">
          <a:xfrm>
            <a:off x="6519291" y="3321633"/>
            <a:ext cx="2904627" cy="1889637"/>
          </a:xfrm>
          <a:prstGeom prst="roundRect">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15" name="모서리가 둥근 직사각형 14">
            <a:extLst>
              <a:ext uri="{FF2B5EF4-FFF2-40B4-BE49-F238E27FC236}">
                <a16:creationId xmlns:a16="http://schemas.microsoft.com/office/drawing/2014/main" id="{BB188534-1826-A149-B85B-1574F2B2BC10}"/>
              </a:ext>
            </a:extLst>
          </p:cNvPr>
          <p:cNvSpPr/>
          <p:nvPr/>
        </p:nvSpPr>
        <p:spPr bwMode="auto">
          <a:xfrm>
            <a:off x="6519291" y="5302895"/>
            <a:ext cx="2904627" cy="844098"/>
          </a:xfrm>
          <a:prstGeom prst="roundRect">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Tree>
    <p:extLst>
      <p:ext uri="{BB962C8B-B14F-4D97-AF65-F5344CB8AC3E}">
        <p14:creationId xmlns:p14="http://schemas.microsoft.com/office/powerpoint/2010/main" val="1895374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2" end="2"/>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P spid="10" grpId="0" animBg="1"/>
      <p:bldP spid="11" grpId="0" animBg="1"/>
      <p:bldP spid="14" grpId="0" animBg="1"/>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
          </p:nvPr>
        </p:nvSpPr>
        <p:spPr>
          <a:xfrm>
            <a:off x="425669" y="1112270"/>
            <a:ext cx="9785131" cy="5151120"/>
          </a:xfrm>
        </p:spPr>
        <p:txBody>
          <a:bodyPr/>
          <a:lstStyle/>
          <a:p>
            <a:r>
              <a:rPr lang="en-US" altLang="ko-KR" dirty="0"/>
              <a:t>Advantages</a:t>
            </a:r>
          </a:p>
          <a:p>
            <a:pPr lvl="1"/>
            <a:r>
              <a:rPr lang="en-US" altLang="ko-KR" dirty="0"/>
              <a:t>Cheap and fast to implement in HW</a:t>
            </a:r>
          </a:p>
          <a:p>
            <a:pPr lvl="1"/>
            <a:r>
              <a:rPr lang="en-US" altLang="ko-KR" dirty="0"/>
              <a:t>No pre-processing, No sorting</a:t>
            </a:r>
          </a:p>
          <a:p>
            <a:r>
              <a:rPr lang="en-US" altLang="ko-KR" dirty="0"/>
              <a:t>99% of modern graphics HW have this architecture</a:t>
            </a:r>
          </a:p>
        </p:txBody>
      </p:sp>
      <p:sp>
        <p:nvSpPr>
          <p:cNvPr id="3" name="슬라이드 번호 개체 틀 2"/>
          <p:cNvSpPr>
            <a:spLocks noGrp="1"/>
          </p:cNvSpPr>
          <p:nvPr>
            <p:ph type="sldNum" sz="quarter" idx="4"/>
          </p:nvPr>
        </p:nvSpPr>
        <p:spPr/>
        <p:txBody>
          <a:bodyPr/>
          <a:lstStyle/>
          <a:p>
            <a:fld id="{01F00C02-0E0E-4045-A04F-CB59A2A986A8}" type="slidenum">
              <a:rPr lang="en-US" smtClean="0"/>
              <a:pPr/>
              <a:t>7</a:t>
            </a:fld>
            <a:endParaRPr lang="en-US" dirty="0"/>
          </a:p>
        </p:txBody>
      </p:sp>
      <p:sp>
        <p:nvSpPr>
          <p:cNvPr id="4" name="제목 3"/>
          <p:cNvSpPr>
            <a:spLocks noGrp="1"/>
          </p:cNvSpPr>
          <p:nvPr>
            <p:ph type="title"/>
          </p:nvPr>
        </p:nvSpPr>
        <p:spPr/>
        <p:txBody>
          <a:bodyPr/>
          <a:lstStyle/>
          <a:p>
            <a:r>
              <a:rPr lang="en-US" altLang="ko-KR" dirty="0"/>
              <a:t>Z-Buffer Advantages</a:t>
            </a:r>
            <a:endParaRPr lang="ko-KR" altLang="en-US" dirty="0"/>
          </a:p>
        </p:txBody>
      </p:sp>
    </p:spTree>
    <p:extLst>
      <p:ext uri="{BB962C8B-B14F-4D97-AF65-F5344CB8AC3E}">
        <p14:creationId xmlns:p14="http://schemas.microsoft.com/office/powerpoint/2010/main" val="622364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DBCFFE6-115E-5343-B7C5-B4BBE54C327C}"/>
              </a:ext>
            </a:extLst>
          </p:cNvPr>
          <p:cNvSpPr>
            <a:spLocks noGrp="1"/>
          </p:cNvSpPr>
          <p:nvPr>
            <p:ph type="title"/>
          </p:nvPr>
        </p:nvSpPr>
        <p:spPr/>
        <p:txBody>
          <a:bodyPr/>
          <a:lstStyle/>
          <a:p>
            <a:r>
              <a:rPr lang="en" altLang="ko-KR" dirty="0">
                <a:effectLst/>
              </a:rPr>
              <a:t>Z-fighting</a:t>
            </a:r>
            <a:endParaRPr kumimoji="1" lang="ko-KR" altLang="en-US" dirty="0"/>
          </a:p>
        </p:txBody>
      </p:sp>
      <p:sp>
        <p:nvSpPr>
          <p:cNvPr id="3" name="내용 개체 틀 2">
            <a:extLst>
              <a:ext uri="{FF2B5EF4-FFF2-40B4-BE49-F238E27FC236}">
                <a16:creationId xmlns:a16="http://schemas.microsoft.com/office/drawing/2014/main" id="{39ED457D-B515-D949-B4D7-9B8EAA788147}"/>
              </a:ext>
            </a:extLst>
          </p:cNvPr>
          <p:cNvSpPr>
            <a:spLocks noGrp="1"/>
          </p:cNvSpPr>
          <p:nvPr>
            <p:ph idx="1"/>
          </p:nvPr>
        </p:nvSpPr>
        <p:spPr>
          <a:xfrm>
            <a:off x="251460" y="1066800"/>
            <a:ext cx="11734436" cy="2036164"/>
          </a:xfrm>
        </p:spPr>
        <p:txBody>
          <a:bodyPr/>
          <a:lstStyle/>
          <a:p>
            <a:r>
              <a:rPr lang="en" altLang="ko-KR" dirty="0"/>
              <a:t>When two planes or triangles are so closely aligned to each other that the depth buffer does not have enough precision to figure out which one of the two shapes is in front of the other. </a:t>
            </a:r>
          </a:p>
          <a:p>
            <a:r>
              <a:rPr lang="en-US" altLang="ko-KR" dirty="0"/>
              <a:t>T</a:t>
            </a:r>
            <a:r>
              <a:rPr lang="en" altLang="ko-KR" dirty="0"/>
              <a:t>wo shapes continually seem to switch order which causes weird glitchy patterns.</a:t>
            </a:r>
            <a:endParaRPr kumimoji="1" lang="ko-KR" altLang="en-US" dirty="0"/>
          </a:p>
        </p:txBody>
      </p:sp>
      <p:sp>
        <p:nvSpPr>
          <p:cNvPr id="4" name="슬라이드 번호 개체 틀 3">
            <a:extLst>
              <a:ext uri="{FF2B5EF4-FFF2-40B4-BE49-F238E27FC236}">
                <a16:creationId xmlns:a16="http://schemas.microsoft.com/office/drawing/2014/main" id="{6250F303-EF22-E84D-AD1E-A3EFCAC51021}"/>
              </a:ext>
            </a:extLst>
          </p:cNvPr>
          <p:cNvSpPr>
            <a:spLocks noGrp="1"/>
          </p:cNvSpPr>
          <p:nvPr>
            <p:ph type="sldNum" sz="quarter" idx="12"/>
          </p:nvPr>
        </p:nvSpPr>
        <p:spPr/>
        <p:txBody>
          <a:bodyPr/>
          <a:lstStyle/>
          <a:p>
            <a:fld id="{B81C3356-60A9-4391-B4BA-980644DD2ECD}" type="slidenum">
              <a:rPr lang="ko-KR" altLang="en-US" smtClean="0"/>
              <a:t>8</a:t>
            </a:fld>
            <a:endParaRPr lang="ko-KR" altLang="en-US"/>
          </a:p>
        </p:txBody>
      </p:sp>
      <p:pic>
        <p:nvPicPr>
          <p:cNvPr id="6" name="그림 5">
            <a:extLst>
              <a:ext uri="{FF2B5EF4-FFF2-40B4-BE49-F238E27FC236}">
                <a16:creationId xmlns:a16="http://schemas.microsoft.com/office/drawing/2014/main" id="{8AA7F6DA-41E2-E643-8903-4BC234972197}"/>
              </a:ext>
            </a:extLst>
          </p:cNvPr>
          <p:cNvPicPr>
            <a:picLocks noChangeAspect="1"/>
          </p:cNvPicPr>
          <p:nvPr/>
        </p:nvPicPr>
        <p:blipFill>
          <a:blip r:embed="rId3"/>
          <a:stretch>
            <a:fillRect/>
          </a:stretch>
        </p:blipFill>
        <p:spPr>
          <a:xfrm>
            <a:off x="2705099" y="3064863"/>
            <a:ext cx="4310317" cy="3051123"/>
          </a:xfrm>
          <a:prstGeom prst="rect">
            <a:avLst/>
          </a:prstGeom>
        </p:spPr>
      </p:pic>
      <p:sp>
        <p:nvSpPr>
          <p:cNvPr id="5" name="직사각형 4">
            <a:extLst>
              <a:ext uri="{FF2B5EF4-FFF2-40B4-BE49-F238E27FC236}">
                <a16:creationId xmlns:a16="http://schemas.microsoft.com/office/drawing/2014/main" id="{86DAA1A8-46D8-BC44-8F23-3A54FCF6D4F1}"/>
              </a:ext>
            </a:extLst>
          </p:cNvPr>
          <p:cNvSpPr/>
          <p:nvPr/>
        </p:nvSpPr>
        <p:spPr>
          <a:xfrm>
            <a:off x="2705099" y="6100765"/>
            <a:ext cx="6096000" cy="276999"/>
          </a:xfrm>
          <a:prstGeom prst="rect">
            <a:avLst/>
          </a:prstGeom>
        </p:spPr>
        <p:txBody>
          <a:bodyPr>
            <a:spAutoFit/>
          </a:bodyPr>
          <a:lstStyle/>
          <a:p>
            <a:r>
              <a:rPr lang="en" altLang="ko-KR" sz="1200" dirty="0"/>
              <a:t>http://ko.esotericsoftware.com/forum/Z-Fighting-bug-on-Unity-5-5-7623</a:t>
            </a:r>
            <a:endParaRPr lang="ko-KR" altLang="en-US" sz="1200" dirty="0"/>
          </a:p>
        </p:txBody>
      </p:sp>
    </p:spTree>
    <p:extLst>
      <p:ext uri="{BB962C8B-B14F-4D97-AF65-F5344CB8AC3E}">
        <p14:creationId xmlns:p14="http://schemas.microsoft.com/office/powerpoint/2010/main" val="355533626"/>
      </p:ext>
    </p:extLst>
  </p:cSld>
  <p:clrMapOvr>
    <a:masterClrMapping/>
  </p:clrMapOvr>
</p:sld>
</file>

<file path=ppt/theme/theme1.xml><?xml version="1.0" encoding="utf-8"?>
<a:theme xmlns:a="http://schemas.openxmlformats.org/drawingml/2006/main" name="Office 테마">
  <a:themeElements>
    <a:clrScheme name="사용자 지정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789244"/>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olidFill>
            <a:schemeClr val="bg1">
              <a:lumMod val="75000"/>
            </a:schemeClr>
          </a:solidFill>
        </a:ln>
      </a:spPr>
      <a:bodyPr wrap="square">
        <a:noAutofit/>
      </a:bodyPr>
      <a:lstStyle>
        <a:defPPr algn="l">
          <a:defRPr b="1" dirty="0" smtClean="0">
            <a:solidFill>
              <a:srgbClr val="9B2393"/>
            </a:solidFill>
            <a:latin typeface="Menlo" panose="020B0609030804020204" pitchFamily="49" charset="0"/>
          </a:defRPr>
        </a:defPPr>
      </a:lstStyle>
    </a:sp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21451</TotalTime>
  <Words>1140</Words>
  <Application>Microsoft Macintosh PowerPoint</Application>
  <PresentationFormat>와이드스크린</PresentationFormat>
  <Paragraphs>100</Paragraphs>
  <Slides>8</Slides>
  <Notes>8</Notes>
  <HiddenSlides>0</HiddenSlides>
  <MMClips>2</MMClips>
  <ScaleCrop>false</ScaleCrop>
  <HeadingPairs>
    <vt:vector size="6" baseType="variant">
      <vt:variant>
        <vt:lpstr>사용한 글꼴</vt:lpstr>
      </vt:variant>
      <vt:variant>
        <vt:i4>10</vt:i4>
      </vt:variant>
      <vt:variant>
        <vt:lpstr>테마</vt:lpstr>
      </vt:variant>
      <vt:variant>
        <vt:i4>1</vt:i4>
      </vt:variant>
      <vt:variant>
        <vt:lpstr>슬라이드 제목</vt:lpstr>
      </vt:variant>
      <vt:variant>
        <vt:i4>8</vt:i4>
      </vt:variant>
    </vt:vector>
  </HeadingPairs>
  <TitlesOfParts>
    <vt:vector size="19" baseType="lpstr">
      <vt:lpstr>굴림</vt:lpstr>
      <vt:lpstr>맑은 고딕</vt:lpstr>
      <vt:lpstr>시스템 서체 일반체</vt:lpstr>
      <vt:lpstr>NanumSquare Neo OTF Regular</vt:lpstr>
      <vt:lpstr>Arial</vt:lpstr>
      <vt:lpstr>Cambria Math</vt:lpstr>
      <vt:lpstr>Courier</vt:lpstr>
      <vt:lpstr>Menlo</vt:lpstr>
      <vt:lpstr>Tahoma</vt:lpstr>
      <vt:lpstr>Wingdings</vt:lpstr>
      <vt:lpstr>Office 테마</vt:lpstr>
      <vt:lpstr>09_1 Depth Testing</vt:lpstr>
      <vt:lpstr>We’re using DEPTH TEST for 3D Rendering</vt:lpstr>
      <vt:lpstr>Z-Buffer Algorithm - 1</vt:lpstr>
      <vt:lpstr>Z-Buffer Algorithm - 2</vt:lpstr>
      <vt:lpstr>Example</vt:lpstr>
      <vt:lpstr>Scan Converting Z-values</vt:lpstr>
      <vt:lpstr>Z-Buffer Advantages</vt:lpstr>
      <vt:lpstr>Z-fighting</vt:lpstr>
    </vt:vector>
  </TitlesOfParts>
  <Company>R&amp;D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Microsoft Corporation</dc:creator>
  <cp:lastModifiedBy>인권 이</cp:lastModifiedBy>
  <cp:revision>482</cp:revision>
  <dcterms:created xsi:type="dcterms:W3CDTF">2006-10-05T04:04:58Z</dcterms:created>
  <dcterms:modified xsi:type="dcterms:W3CDTF">2025-05-03T04:05:07Z</dcterms:modified>
</cp:coreProperties>
</file>

<file path=docProps/thumbnail.jpeg>
</file>